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2"/>
  </p:notesMasterIdLst>
  <p:handoutMasterIdLst>
    <p:handoutMasterId r:id="rId43"/>
  </p:handoutMasterIdLst>
  <p:sldIdLst>
    <p:sldId id="972" r:id="rId5"/>
    <p:sldId id="1065" r:id="rId6"/>
    <p:sldId id="2147477648" r:id="rId7"/>
    <p:sldId id="2147477703" r:id="rId8"/>
    <p:sldId id="2147477709" r:id="rId9"/>
    <p:sldId id="2147477710" r:id="rId10"/>
    <p:sldId id="2147477711" r:id="rId11"/>
    <p:sldId id="2147477712" r:id="rId12"/>
    <p:sldId id="2147477713" r:id="rId13"/>
    <p:sldId id="2147477618" r:id="rId14"/>
    <p:sldId id="2147477715" r:id="rId15"/>
    <p:sldId id="2147477704" r:id="rId16"/>
    <p:sldId id="2147477714" r:id="rId17"/>
    <p:sldId id="2147477705" r:id="rId18"/>
    <p:sldId id="2147477717" r:id="rId19"/>
    <p:sldId id="2147477716" r:id="rId20"/>
    <p:sldId id="2144867383" r:id="rId21"/>
    <p:sldId id="2147477690" r:id="rId22"/>
    <p:sldId id="2147477693" r:id="rId23"/>
    <p:sldId id="2147477718" r:id="rId24"/>
    <p:sldId id="2147477691" r:id="rId25"/>
    <p:sldId id="2147477686" r:id="rId26"/>
    <p:sldId id="2147477687" r:id="rId27"/>
    <p:sldId id="2147477694" r:id="rId28"/>
    <p:sldId id="2147477695" r:id="rId29"/>
    <p:sldId id="2147477688" r:id="rId30"/>
    <p:sldId id="2147477692" r:id="rId31"/>
    <p:sldId id="2144867389" r:id="rId32"/>
    <p:sldId id="2144867393" r:id="rId33"/>
    <p:sldId id="2147477696" r:id="rId34"/>
    <p:sldId id="2147477660" r:id="rId35"/>
    <p:sldId id="2147477689" r:id="rId36"/>
    <p:sldId id="2147477697" r:id="rId37"/>
    <p:sldId id="2147477698" r:id="rId38"/>
    <p:sldId id="2147477707" r:id="rId39"/>
    <p:sldId id="2147477721" r:id="rId40"/>
    <p:sldId id="2147477719" r:id="rId4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11"/>
    <p:restoredTop sz="96654"/>
  </p:normalViewPr>
  <p:slideViewPr>
    <p:cSldViewPr snapToObjects="1">
      <p:cViewPr varScale="1">
        <p:scale>
          <a:sx n="247" d="100"/>
          <a:sy n="247" d="100"/>
        </p:scale>
        <p:origin x="200" y="720"/>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11/21/24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11/21/24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6B026-9BEE-9BB2-D80A-378BFAAC26E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3E44440-7286-27A6-4A68-158B61CE124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D063D19-7424-C962-C5F2-83CCAE8F38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CFF4440-6945-D834-7411-116768357E4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35</a:t>
            </a:fld>
            <a:endParaRPr lang="en-US" altLang="en-US"/>
          </a:p>
        </p:txBody>
      </p:sp>
    </p:spTree>
    <p:extLst>
      <p:ext uri="{BB962C8B-B14F-4D97-AF65-F5344CB8AC3E}">
        <p14:creationId xmlns:p14="http://schemas.microsoft.com/office/powerpoint/2010/main" val="3752130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E7A19-9537-5D90-D2F2-3E57D5A238A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806C2D0-4CEF-6961-2941-91E7BBC2A66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A29D30DF-8DC5-8FD9-471B-3FED0D0818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877A899-D5E5-F170-38D4-9C78E6356F1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84131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A3B95-6DAD-8F34-3B7F-D910CA5F1C9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B5AD801-D5BF-5F1B-DF67-D019D12FA1E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3B6F26B-39C1-85FD-34EF-7DDA014A63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D683C6E-A201-A591-7F16-3614F87398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219005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A4B2D-ACCD-FFAE-95C1-E219C77DF6B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51A9A4E-6E48-306C-C8B9-1DB4E65972F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5DA425D1-96D6-8430-500C-CD019B8873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C3B8057-5430-5EBD-30A4-D287BC2EA4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14</a:t>
            </a:fld>
            <a:endParaRPr lang="en-US" altLang="en-US"/>
          </a:p>
        </p:txBody>
      </p:sp>
    </p:spTree>
    <p:extLst>
      <p:ext uri="{BB962C8B-B14F-4D97-AF65-F5344CB8AC3E}">
        <p14:creationId xmlns:p14="http://schemas.microsoft.com/office/powerpoint/2010/main" val="30774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6076-6994-B5C2-10E3-96B11E7E38B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8B5493C-0137-B5C3-1DD3-EE6EC3DE0E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8556A6E-E5E2-FCD4-ED1D-5CDFBACE7D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D32CF03-830C-CAD9-E867-E8F2179015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1610959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E70A2-CD3B-61F8-2DC1-F89D90E5FC0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03660CB-8C78-AA05-821D-DF0FD225C2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94C789D-881A-6297-E022-44F60ABD7A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32652C6-85A9-6AC1-D70D-E18BE14100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651676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F0A0B-46AF-27B1-852E-9CAF148E013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7B8F1B3-7CE8-67CA-B532-668EFBE9D66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1A705B4F-43A6-13F3-0149-7739004FC0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C5502CF-7D9A-0853-B458-90FF39B473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21</a:t>
            </a:fld>
            <a:endParaRPr lang="en-US" altLang="en-US"/>
          </a:p>
        </p:txBody>
      </p:sp>
    </p:spTree>
    <p:extLst>
      <p:ext uri="{BB962C8B-B14F-4D97-AF65-F5344CB8AC3E}">
        <p14:creationId xmlns:p14="http://schemas.microsoft.com/office/powerpoint/2010/main" val="3733726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444B2-8221-B440-20FD-BB2565F637F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335C9EE-191F-0E93-55A9-DF5DEF5AD97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E7E28B8-5E91-681E-12C5-9050DDDC15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D6B596F-D7D9-80BD-7AFC-89955D28953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449240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W4153-F24-13-Final-Project-MDP/EDA-BPM-Kubernetes-CI-CD-DevOps</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graphql:%20An%20Introduction" TargetMode="External"/><Relationship Id="rId2" Type="http://schemas.openxmlformats.org/officeDocument/2006/relationships/hyperlink" Target="file:///REST%20vs.%20GraphQL/%20A%20Detailed%20Comparison%20of%20API%20Architectures%20for%20Developers" TargetMode="External"/><Relationship Id="rId1" Type="http://schemas.openxmlformats.org/officeDocument/2006/relationships/slideLayout" Target="../slideLayouts/slideLayout1.xml"/><Relationship Id="rId4" Type="http://schemas.openxmlformats.org/officeDocument/2006/relationships/hyperlink" Target="https://python.plainenglish.io/fastapi-with-graphql-delving-deep-into-modern-api-development-f268ecc65a4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ki/Penetration_test"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b="1" i="1" dirty="0"/>
              <a:t>W4153 – Cloud Computing</a:t>
            </a:r>
            <a:br>
              <a:rPr lang="en-US" altLang="en-US" sz="4000" b="1" i="1" dirty="0"/>
            </a:br>
            <a:r>
              <a:rPr lang="en-US" altLang="en-US" sz="3200" b="1" i="1" dirty="0"/>
              <a:t>Lecture 13:</a:t>
            </a:r>
            <a:br>
              <a:rPr lang="en-US" altLang="en-US" sz="3200" b="1" i="1" dirty="0"/>
            </a:br>
            <a:r>
              <a:rPr lang="en-US" altLang="en-US" sz="3200" b="1" i="1" dirty="0"/>
              <a:t>Final-Project, MDM/EDA, BPM,</a:t>
            </a:r>
            <a:br>
              <a:rPr lang="en-US" altLang="en-US" sz="3200" b="1" i="1" dirty="0"/>
            </a:br>
            <a:r>
              <a:rPr lang="en-US" altLang="en-US" sz="3200" b="1" i="1" dirty="0"/>
              <a:t>Kubernetes-CI-CD-DevOps</a:t>
            </a:r>
          </a:p>
          <a:p>
            <a:pPr algn="ct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F1882E-D082-B27A-A109-28881B55A8B6}"/>
              </a:ext>
            </a:extLst>
          </p:cNvPr>
          <p:cNvSpPr>
            <a:spLocks noGrp="1"/>
          </p:cNvSpPr>
          <p:nvPr>
            <p:ph idx="1"/>
          </p:nvPr>
        </p:nvSpPr>
        <p:spPr>
          <a:xfrm>
            <a:off x="73478" y="557801"/>
            <a:ext cx="8156122" cy="4071349"/>
          </a:xfrm>
        </p:spPr>
        <p:txBody>
          <a:bodyPr/>
          <a:lstStyle/>
          <a:p>
            <a:pPr>
              <a:spcBef>
                <a:spcPts val="0"/>
              </a:spcBef>
              <a:spcAft>
                <a:spcPts val="200"/>
              </a:spcAft>
            </a:pPr>
            <a:r>
              <a:rPr lang="en-US" sz="1600" dirty="0"/>
              <a:t>At the very core, you write a function or method.</a:t>
            </a:r>
          </a:p>
          <a:p>
            <a:pPr>
              <a:spcBef>
                <a:spcPts val="0"/>
              </a:spcBef>
              <a:spcAft>
                <a:spcPts val="200"/>
              </a:spcAft>
            </a:pPr>
            <a:r>
              <a:rPr lang="en-US" sz="1600" dirty="0"/>
              <a:t>A set of functions or methods become a resource.</a:t>
            </a:r>
          </a:p>
          <a:p>
            <a:pPr>
              <a:spcBef>
                <a:spcPts val="0"/>
              </a:spcBef>
              <a:spcAft>
                <a:spcPts val="200"/>
              </a:spcAft>
            </a:pPr>
            <a:r>
              <a:rPr lang="en-US" sz="1600" dirty="0"/>
              <a:t>A resource runs in a web application and uses required software, </a:t>
            </a:r>
            <a:br>
              <a:rPr lang="en-US" sz="1600" dirty="0"/>
            </a:br>
            <a:r>
              <a:rPr lang="en-US" sz="1600" dirty="0"/>
              <a:t>e. g. packages, libraries.</a:t>
            </a:r>
          </a:p>
          <a:p>
            <a:pPr>
              <a:spcBef>
                <a:spcPts val="0"/>
              </a:spcBef>
              <a:spcAft>
                <a:spcPts val="200"/>
              </a:spcAft>
            </a:pPr>
            <a:r>
              <a:rPr lang="en-US" sz="1600" dirty="0"/>
              <a:t>A web application run in some kind of container, which provides</a:t>
            </a:r>
            <a:br>
              <a:rPr lang="en-US" sz="1600" dirty="0"/>
            </a:br>
            <a:r>
              <a:rPr lang="en-US" sz="1600" dirty="0"/>
              <a:t>isolation, ensures pre-</a:t>
            </a:r>
            <a:r>
              <a:rPr lang="en-US" sz="1600" dirty="0" err="1"/>
              <a:t>reqs</a:t>
            </a:r>
            <a:r>
              <a:rPr lang="en-US" sz="1600" dirty="0"/>
              <a:t>, etc.</a:t>
            </a:r>
          </a:p>
          <a:p>
            <a:pPr>
              <a:spcBef>
                <a:spcPts val="0"/>
              </a:spcBef>
              <a:spcAft>
                <a:spcPts val="200"/>
              </a:spcAft>
            </a:pPr>
            <a:r>
              <a:rPr lang="en-US" sz="1600" dirty="0"/>
              <a:t>Containers run in an operating system.</a:t>
            </a:r>
          </a:p>
          <a:p>
            <a:pPr>
              <a:spcBef>
                <a:spcPts val="0"/>
              </a:spcBef>
              <a:spcAft>
                <a:spcPts val="200"/>
              </a:spcAft>
            </a:pPr>
            <a:r>
              <a:rPr lang="en-US" sz="1600" dirty="0"/>
              <a:t>An operating systems runs on HW, which may be a virtual machine</a:t>
            </a:r>
            <a:br>
              <a:rPr lang="en-US" sz="1600" dirty="0"/>
            </a:br>
            <a:r>
              <a:rPr lang="en-US" sz="1600" dirty="0"/>
              <a:t>and virtual resources.</a:t>
            </a:r>
          </a:p>
          <a:p>
            <a:pPr>
              <a:spcBef>
                <a:spcPts val="0"/>
              </a:spcBef>
              <a:spcAft>
                <a:spcPts val="200"/>
              </a:spcAft>
            </a:pPr>
            <a:r>
              <a:rPr lang="en-US" sz="1600" dirty="0"/>
              <a:t>Virtual resources run on hypervisors, which</a:t>
            </a:r>
          </a:p>
          <a:p>
            <a:pPr>
              <a:spcBef>
                <a:spcPts val="0"/>
              </a:spcBef>
              <a:spcAft>
                <a:spcPts val="200"/>
              </a:spcAft>
            </a:pPr>
            <a:r>
              <a:rPr lang="en-US" sz="1600" dirty="0"/>
              <a:t>Run on hardware.</a:t>
            </a:r>
          </a:p>
          <a:p>
            <a:pPr>
              <a:spcBef>
                <a:spcPts val="0"/>
              </a:spcBef>
              <a:spcAft>
                <a:spcPts val="200"/>
              </a:spcAft>
            </a:pPr>
            <a:r>
              <a:rPr lang="en-US" sz="1600" dirty="0"/>
              <a:t>This is like a </a:t>
            </a:r>
            <a:r>
              <a:rPr lang="en-US" sz="1600" i="1" dirty="0">
                <a:solidFill>
                  <a:srgbClr val="FF0000"/>
                </a:solidFill>
              </a:rPr>
              <a:t>matryoshka doll</a:t>
            </a:r>
            <a:r>
              <a:rPr lang="en-US" sz="1600" i="1" dirty="0"/>
              <a:t>. </a:t>
            </a:r>
            <a:r>
              <a:rPr lang="en-US" sz="1600" dirty="0"/>
              <a:t>Ultimately</a:t>
            </a:r>
            <a:r>
              <a:rPr lang="en-US" sz="1600" i="1" dirty="0"/>
              <a:t>, </a:t>
            </a:r>
            <a:r>
              <a:rPr lang="en-US" sz="1600" dirty="0"/>
              <a:t>I decide:</a:t>
            </a:r>
          </a:p>
          <a:p>
            <a:pPr lvl="1">
              <a:spcBef>
                <a:spcPts val="0"/>
              </a:spcBef>
              <a:spcAft>
                <a:spcPts val="200"/>
              </a:spcAft>
            </a:pPr>
            <a:r>
              <a:rPr lang="en-US" sz="1400" dirty="0"/>
              <a:t>Which level of nesting is the package I am willing to/want to produce and deploy.</a:t>
            </a:r>
          </a:p>
          <a:p>
            <a:pPr lvl="1">
              <a:spcBef>
                <a:spcPts val="0"/>
              </a:spcBef>
              <a:spcAft>
                <a:spcPts val="200"/>
              </a:spcAft>
            </a:pPr>
            <a:r>
              <a:rPr lang="en-US" sz="1400" dirty="0"/>
              <a:t>I provide that as a package/bundle and provide a declaration/manifest of what</a:t>
            </a:r>
            <a:br>
              <a:rPr lang="en-US" sz="1400" dirty="0"/>
            </a:br>
            <a:r>
              <a:rPr lang="en-US" sz="1400" dirty="0"/>
              <a:t>I want created and managed automatically for me.</a:t>
            </a:r>
          </a:p>
          <a:p>
            <a:pPr>
              <a:spcBef>
                <a:spcPts val="0"/>
              </a:spcBef>
              <a:spcAft>
                <a:spcPts val="200"/>
              </a:spcAft>
            </a:pPr>
            <a:r>
              <a:rPr lang="en-US" sz="1600" dirty="0"/>
              <a:t>This is over simplified and the boundaries blur.</a:t>
            </a:r>
          </a:p>
        </p:txBody>
      </p:sp>
      <p:sp>
        <p:nvSpPr>
          <p:cNvPr id="3" name="Title 2">
            <a:extLst>
              <a:ext uri="{FF2B5EF4-FFF2-40B4-BE49-F238E27FC236}">
                <a16:creationId xmlns:a16="http://schemas.microsoft.com/office/drawing/2014/main" id="{E01FB0C7-AAC0-BFDA-F1FF-FF012CA4208B}"/>
              </a:ext>
            </a:extLst>
          </p:cNvPr>
          <p:cNvSpPr>
            <a:spLocks noGrp="1"/>
          </p:cNvSpPr>
          <p:nvPr>
            <p:ph type="title"/>
          </p:nvPr>
        </p:nvSpPr>
        <p:spPr/>
        <p:txBody>
          <a:bodyPr/>
          <a:lstStyle/>
          <a:p>
            <a:r>
              <a:rPr lang="en-US" dirty="0"/>
              <a:t>Computer Models</a:t>
            </a:r>
          </a:p>
        </p:txBody>
      </p:sp>
      <p:sp>
        <p:nvSpPr>
          <p:cNvPr id="4" name="Rounded Rectangle 3">
            <a:extLst>
              <a:ext uri="{FF2B5EF4-FFF2-40B4-BE49-F238E27FC236}">
                <a16:creationId xmlns:a16="http://schemas.microsoft.com/office/drawing/2014/main" id="{BA2FB066-441F-B628-408C-FC0C6A314BAB}"/>
              </a:ext>
            </a:extLst>
          </p:cNvPr>
          <p:cNvSpPr/>
          <p:nvPr/>
        </p:nvSpPr>
        <p:spPr>
          <a:xfrm>
            <a:off x="6617764" y="3092269"/>
            <a:ext cx="1143000" cy="228600"/>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Function/Method</a:t>
            </a:r>
          </a:p>
        </p:txBody>
      </p:sp>
      <p:sp>
        <p:nvSpPr>
          <p:cNvPr id="5" name="Rounded Rectangle 4">
            <a:extLst>
              <a:ext uri="{FF2B5EF4-FFF2-40B4-BE49-F238E27FC236}">
                <a16:creationId xmlns:a16="http://schemas.microsoft.com/office/drawing/2014/main" id="{654A8C3F-5AF3-319A-6A4E-8580F9FA0659}"/>
              </a:ext>
            </a:extLst>
          </p:cNvPr>
          <p:cNvSpPr/>
          <p:nvPr/>
        </p:nvSpPr>
        <p:spPr>
          <a:xfrm>
            <a:off x="6541564" y="2787469"/>
            <a:ext cx="1295400" cy="6096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Resource</a:t>
            </a:r>
          </a:p>
        </p:txBody>
      </p:sp>
      <p:sp>
        <p:nvSpPr>
          <p:cNvPr id="6" name="Rounded Rectangle 5">
            <a:extLst>
              <a:ext uri="{FF2B5EF4-FFF2-40B4-BE49-F238E27FC236}">
                <a16:creationId xmlns:a16="http://schemas.microsoft.com/office/drawing/2014/main" id="{ED8B6157-86F4-6927-E613-01A5D4BB04A2}"/>
              </a:ext>
            </a:extLst>
          </p:cNvPr>
          <p:cNvSpPr/>
          <p:nvPr/>
        </p:nvSpPr>
        <p:spPr>
          <a:xfrm>
            <a:off x="6454483" y="2044519"/>
            <a:ext cx="1676399" cy="135255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Container</a:t>
            </a:r>
          </a:p>
        </p:txBody>
      </p:sp>
      <p:sp>
        <p:nvSpPr>
          <p:cNvPr id="7" name="Rounded Rectangle 6">
            <a:extLst>
              <a:ext uri="{FF2B5EF4-FFF2-40B4-BE49-F238E27FC236}">
                <a16:creationId xmlns:a16="http://schemas.microsoft.com/office/drawing/2014/main" id="{B2E1516B-B6A2-E573-4EF6-08A6B2C44060}"/>
              </a:ext>
            </a:extLst>
          </p:cNvPr>
          <p:cNvSpPr/>
          <p:nvPr/>
        </p:nvSpPr>
        <p:spPr>
          <a:xfrm>
            <a:off x="6492584" y="2425519"/>
            <a:ext cx="1600199" cy="97155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Web Application</a:t>
            </a:r>
          </a:p>
        </p:txBody>
      </p:sp>
      <p:sp>
        <p:nvSpPr>
          <p:cNvPr id="8" name="Rounded Rectangle 7">
            <a:extLst>
              <a:ext uri="{FF2B5EF4-FFF2-40B4-BE49-F238E27FC236}">
                <a16:creationId xmlns:a16="http://schemas.microsoft.com/office/drawing/2014/main" id="{489D1B93-F5F1-6CE8-352D-83A75FB04D0E}"/>
              </a:ext>
            </a:extLst>
          </p:cNvPr>
          <p:cNvSpPr/>
          <p:nvPr/>
        </p:nvSpPr>
        <p:spPr>
          <a:xfrm>
            <a:off x="6446313" y="1663519"/>
            <a:ext cx="1904999" cy="17526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Operating System</a:t>
            </a:r>
          </a:p>
        </p:txBody>
      </p:sp>
      <p:sp>
        <p:nvSpPr>
          <p:cNvPr id="9" name="Rounded Rectangle 8">
            <a:extLst>
              <a:ext uri="{FF2B5EF4-FFF2-40B4-BE49-F238E27FC236}">
                <a16:creationId xmlns:a16="http://schemas.microsoft.com/office/drawing/2014/main" id="{CC59B0D3-5419-2503-CE93-665DAB33992B}"/>
              </a:ext>
            </a:extLst>
          </p:cNvPr>
          <p:cNvSpPr/>
          <p:nvPr/>
        </p:nvSpPr>
        <p:spPr>
          <a:xfrm>
            <a:off x="6446313" y="1282519"/>
            <a:ext cx="2095502" cy="21549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Virtual Machine</a:t>
            </a:r>
          </a:p>
        </p:txBody>
      </p:sp>
      <p:sp>
        <p:nvSpPr>
          <p:cNvPr id="10" name="Rounded Rectangle 9">
            <a:extLst>
              <a:ext uri="{FF2B5EF4-FFF2-40B4-BE49-F238E27FC236}">
                <a16:creationId xmlns:a16="http://schemas.microsoft.com/office/drawing/2014/main" id="{7CE8D720-4AD8-96CD-A87B-BB0A74E84D76}"/>
              </a:ext>
            </a:extLst>
          </p:cNvPr>
          <p:cNvSpPr/>
          <p:nvPr/>
        </p:nvSpPr>
        <p:spPr>
          <a:xfrm>
            <a:off x="6446312" y="901519"/>
            <a:ext cx="2228852" cy="25146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Hypervisor</a:t>
            </a:r>
          </a:p>
        </p:txBody>
      </p:sp>
      <p:sp>
        <p:nvSpPr>
          <p:cNvPr id="11" name="Rounded Rectangle 10">
            <a:extLst>
              <a:ext uri="{FF2B5EF4-FFF2-40B4-BE49-F238E27FC236}">
                <a16:creationId xmlns:a16="http://schemas.microsoft.com/office/drawing/2014/main" id="{B8AE5B87-CC02-B39F-75E1-344A85744F44}"/>
              </a:ext>
            </a:extLst>
          </p:cNvPr>
          <p:cNvSpPr/>
          <p:nvPr/>
        </p:nvSpPr>
        <p:spPr>
          <a:xfrm>
            <a:off x="6446312" y="444319"/>
            <a:ext cx="2381252" cy="2993118"/>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tx1"/>
                </a:solidFill>
              </a:rPr>
              <a:t>Hardware</a:t>
            </a:r>
          </a:p>
        </p:txBody>
      </p:sp>
      <p:pic>
        <p:nvPicPr>
          <p:cNvPr id="12" name="Picture 11">
            <a:extLst>
              <a:ext uri="{FF2B5EF4-FFF2-40B4-BE49-F238E27FC236}">
                <a16:creationId xmlns:a16="http://schemas.microsoft.com/office/drawing/2014/main" id="{400EFDE7-C287-3884-7895-37D03831FF4A}"/>
              </a:ext>
            </a:extLst>
          </p:cNvPr>
          <p:cNvPicPr>
            <a:picLocks noChangeAspect="1"/>
          </p:cNvPicPr>
          <p:nvPr/>
        </p:nvPicPr>
        <p:blipFill>
          <a:blip r:embed="rId2"/>
          <a:stretch>
            <a:fillRect/>
          </a:stretch>
        </p:blipFill>
        <p:spPr>
          <a:xfrm>
            <a:off x="7130436" y="3604292"/>
            <a:ext cx="1679679" cy="981407"/>
          </a:xfrm>
          <a:prstGeom prst="rect">
            <a:avLst/>
          </a:prstGeom>
          <a:ln w="38100">
            <a:solidFill>
              <a:srgbClr val="FF0000"/>
            </a:solidFill>
          </a:ln>
        </p:spPr>
      </p:pic>
    </p:spTree>
    <p:extLst>
      <p:ext uri="{BB962C8B-B14F-4D97-AF65-F5344CB8AC3E}">
        <p14:creationId xmlns:p14="http://schemas.microsoft.com/office/powerpoint/2010/main" val="1785768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9D8915-8656-93F4-4223-418EE4C6F18E}"/>
              </a:ext>
            </a:extLst>
          </p:cNvPr>
          <p:cNvPicPr>
            <a:picLocks noChangeAspect="1"/>
          </p:cNvPicPr>
          <p:nvPr/>
        </p:nvPicPr>
        <p:blipFill>
          <a:blip r:embed="rId2"/>
          <a:stretch>
            <a:fillRect/>
          </a:stretch>
        </p:blipFill>
        <p:spPr>
          <a:xfrm>
            <a:off x="3970413" y="444319"/>
            <a:ext cx="5001017" cy="2050978"/>
          </a:xfrm>
          <a:prstGeom prst="rect">
            <a:avLst/>
          </a:prstGeom>
        </p:spPr>
      </p:pic>
      <p:sp>
        <p:nvSpPr>
          <p:cNvPr id="2" name="Content Placeholder 1">
            <a:extLst>
              <a:ext uri="{FF2B5EF4-FFF2-40B4-BE49-F238E27FC236}">
                <a16:creationId xmlns:a16="http://schemas.microsoft.com/office/drawing/2014/main" id="{F1487CF5-EE7F-6BE2-11DE-D01257593DFE}"/>
              </a:ext>
            </a:extLst>
          </p:cNvPr>
          <p:cNvSpPr>
            <a:spLocks noGrp="1"/>
          </p:cNvSpPr>
          <p:nvPr>
            <p:ph idx="1"/>
          </p:nvPr>
        </p:nvSpPr>
        <p:spPr>
          <a:xfrm>
            <a:off x="152400" y="590550"/>
            <a:ext cx="8610600" cy="4038600"/>
          </a:xfrm>
        </p:spPr>
        <p:txBody>
          <a:bodyPr/>
          <a:lstStyle/>
          <a:p>
            <a:r>
              <a:rPr lang="en-US" sz="1600" dirty="0">
                <a:solidFill>
                  <a:srgbClr val="FF0000"/>
                </a:solidFill>
              </a:rPr>
              <a:t>First, in your scenario,</a:t>
            </a:r>
          </a:p>
          <a:p>
            <a:pPr lvl="1"/>
            <a:r>
              <a:rPr lang="en-US" sz="1400" dirty="0">
                <a:solidFill>
                  <a:srgbClr val="FF0000"/>
                </a:solidFill>
              </a:rPr>
              <a:t>The gateway is implementing</a:t>
            </a:r>
            <a:br>
              <a:rPr lang="en-US" sz="1400" dirty="0">
                <a:solidFill>
                  <a:srgbClr val="FF0000"/>
                </a:solidFill>
              </a:rPr>
            </a:br>
            <a:r>
              <a:rPr lang="en-US" sz="1400" dirty="0">
                <a:solidFill>
                  <a:srgbClr val="FF0000"/>
                </a:solidFill>
              </a:rPr>
              <a:t>request routing.</a:t>
            </a:r>
          </a:p>
          <a:p>
            <a:pPr lvl="1"/>
            <a:r>
              <a:rPr lang="en-US" sz="1400" dirty="0">
                <a:solidFill>
                  <a:srgbClr val="FF0000"/>
                </a:solidFill>
              </a:rPr>
              <a:t>You are implementing the</a:t>
            </a:r>
            <a:br>
              <a:rPr lang="en-US" sz="1400" dirty="0">
                <a:solidFill>
                  <a:srgbClr val="FF0000"/>
                </a:solidFill>
              </a:rPr>
            </a:br>
            <a:r>
              <a:rPr lang="en-US" sz="1400" dirty="0">
                <a:solidFill>
                  <a:srgbClr val="FF0000"/>
                </a:solidFill>
              </a:rPr>
              <a:t>composition service as a bunch of</a:t>
            </a:r>
            <a:br>
              <a:rPr lang="en-US" sz="1400" dirty="0">
                <a:solidFill>
                  <a:srgbClr val="FF0000"/>
                </a:solidFill>
              </a:rPr>
            </a:br>
            <a:r>
              <a:rPr lang="en-US" sz="1400" dirty="0">
                <a:solidFill>
                  <a:srgbClr val="FF0000"/>
                </a:solidFill>
              </a:rPr>
              <a:t>Lambda functions.</a:t>
            </a:r>
          </a:p>
          <a:p>
            <a:r>
              <a:rPr lang="en-US" sz="1600" dirty="0"/>
              <a:t>Ferguson’s 7</a:t>
            </a:r>
            <a:r>
              <a:rPr lang="en-US" sz="1600" baseline="30000" dirty="0"/>
              <a:t>th</a:t>
            </a:r>
            <a:r>
              <a:rPr lang="en-US" sz="1600" dirty="0"/>
              <a:t> Law of SW Architecture:</a:t>
            </a:r>
            <a:br>
              <a:rPr lang="en-US" sz="1600" dirty="0"/>
            </a:br>
            <a:r>
              <a:rPr lang="en-US" sz="1600" dirty="0"/>
              <a:t>“A runtime infrastructure must be a floor</a:t>
            </a:r>
            <a:br>
              <a:rPr lang="en-US" sz="1600" dirty="0"/>
            </a:br>
            <a:r>
              <a:rPr lang="en-US" sz="1600" dirty="0"/>
              <a:t>wax or a mouth wash. Nothing is good at both.”</a:t>
            </a:r>
          </a:p>
          <a:p>
            <a:r>
              <a:rPr lang="en-US" sz="1600" dirty="0"/>
              <a:t>The functionality/requirements for something that governs and controls a large set of API endpoints and applies complex policies versus something that is good at running complex application logic are vastly different </a:t>
            </a:r>
            <a:r>
              <a:rPr lang="en-US" sz="1600" dirty="0">
                <a:sym typeface="Wingdings" pitchFamily="2" charset="2"/>
              </a:rPr>
              <a:t> No “thing” will be good at both.</a:t>
            </a:r>
          </a:p>
          <a:p>
            <a:r>
              <a:rPr lang="en-US" sz="1600" dirty="0">
                <a:sym typeface="Wingdings" pitchFamily="2" charset="2"/>
              </a:rPr>
              <a:t>Composition is a statement about </a:t>
            </a:r>
            <a:r>
              <a:rPr lang="en-US" sz="1600" i="1" dirty="0">
                <a:sym typeface="Wingdings" pitchFamily="2" charset="2"/>
              </a:rPr>
              <a:t>what functions</a:t>
            </a:r>
            <a:r>
              <a:rPr lang="en-US" sz="1600" dirty="0">
                <a:sym typeface="Wingdings" pitchFamily="2" charset="2"/>
              </a:rPr>
              <a:t> the microservice implements relative to other microservices and is not a statement about “what it runs in.” Composite logic can be relatively</a:t>
            </a:r>
            <a:br>
              <a:rPr lang="en-US" sz="1600" dirty="0">
                <a:sym typeface="Wingdings" pitchFamily="2" charset="2"/>
              </a:rPr>
            </a:br>
            <a:r>
              <a:rPr lang="en-US" sz="1600" dirty="0">
                <a:sym typeface="Wingdings" pitchFamily="2" charset="2"/>
              </a:rPr>
              <a:t>complex, especially when errors occur.</a:t>
            </a:r>
            <a:r>
              <a:rPr lang="en-US" sz="1600" dirty="0"/>
              <a:t> </a:t>
            </a:r>
          </a:p>
        </p:txBody>
      </p:sp>
      <p:sp>
        <p:nvSpPr>
          <p:cNvPr id="3" name="Title 2">
            <a:extLst>
              <a:ext uri="{FF2B5EF4-FFF2-40B4-BE49-F238E27FC236}">
                <a16:creationId xmlns:a16="http://schemas.microsoft.com/office/drawing/2014/main" id="{F5BA030D-E8AD-36F1-D0AD-5CCA0F4F1190}"/>
              </a:ext>
            </a:extLst>
          </p:cNvPr>
          <p:cNvSpPr>
            <a:spLocks noGrp="1"/>
          </p:cNvSpPr>
          <p:nvPr>
            <p:ph type="title"/>
          </p:nvPr>
        </p:nvSpPr>
        <p:spPr/>
        <p:txBody>
          <a:bodyPr/>
          <a:lstStyle/>
          <a:p>
            <a:r>
              <a:rPr lang="en-US" dirty="0"/>
              <a:t>API Gateway versus Composition</a:t>
            </a:r>
          </a:p>
        </p:txBody>
      </p:sp>
      <p:cxnSp>
        <p:nvCxnSpPr>
          <p:cNvPr id="6" name="Straight Connector 5">
            <a:extLst>
              <a:ext uri="{FF2B5EF4-FFF2-40B4-BE49-F238E27FC236}">
                <a16:creationId xmlns:a16="http://schemas.microsoft.com/office/drawing/2014/main" id="{52CCD0C4-F735-2444-808F-6AEFDC689512}"/>
              </a:ext>
            </a:extLst>
          </p:cNvPr>
          <p:cNvCxnSpPr>
            <a:cxnSpLocks/>
          </p:cNvCxnSpPr>
          <p:nvPr/>
        </p:nvCxnSpPr>
        <p:spPr>
          <a:xfrm>
            <a:off x="6477000" y="1809750"/>
            <a:ext cx="2057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88EAEF1-A6F7-89DE-EF92-066F4345D239}"/>
              </a:ext>
            </a:extLst>
          </p:cNvPr>
          <p:cNvCxnSpPr>
            <a:cxnSpLocks/>
          </p:cNvCxnSpPr>
          <p:nvPr/>
        </p:nvCxnSpPr>
        <p:spPr>
          <a:xfrm>
            <a:off x="4343400" y="1962150"/>
            <a:ext cx="34671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7988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FA534-764E-F3AA-BCAB-D5018400A6B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D7DAE8C6-DDFF-F049-4355-35D6A06744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F361A95-08BB-7AC3-C6A9-60B375BA95C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AEA6C5BD-D37D-2CF8-F2D2-C159850331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C4086645-07A2-BC96-FD77-1660449C8476}"/>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Multitenant Applications</a:t>
            </a:r>
          </a:p>
        </p:txBody>
      </p:sp>
      <p:sp>
        <p:nvSpPr>
          <p:cNvPr id="2" name="TextBox 11">
            <a:extLst>
              <a:ext uri="{FF2B5EF4-FFF2-40B4-BE49-F238E27FC236}">
                <a16:creationId xmlns:a16="http://schemas.microsoft.com/office/drawing/2014/main" id="{3F227D93-CA15-526A-A37B-BA380F3DD19D}"/>
              </a:ext>
            </a:extLst>
          </p:cNvPr>
          <p:cNvSpPr txBox="1">
            <a:spLocks noChangeArrowheads="1"/>
          </p:cNvSpPr>
          <p:nvPr/>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12</a:t>
            </a:fld>
            <a:r>
              <a:rPr lang="en-US" altLang="en-US" sz="900" b="0" dirty="0">
                <a:solidFill>
                  <a:schemeClr val="bg1"/>
                </a:solidFill>
              </a:rPr>
              <a:t> | W4153-F24-13-Final-Project-MDP/EDA-BPM-Kubernetes-CI-CD-DevOps</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spTree>
    <p:extLst>
      <p:ext uri="{BB962C8B-B14F-4D97-AF65-F5344CB8AC3E}">
        <p14:creationId xmlns:p14="http://schemas.microsoft.com/office/powerpoint/2010/main" val="2097793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AFAE15-06C2-E7B3-405C-63CEB1BA0224}"/>
              </a:ext>
            </a:extLst>
          </p:cNvPr>
          <p:cNvSpPr>
            <a:spLocks noGrp="1"/>
          </p:cNvSpPr>
          <p:nvPr>
            <p:ph type="title"/>
          </p:nvPr>
        </p:nvSpPr>
        <p:spPr/>
        <p:txBody>
          <a:bodyPr/>
          <a:lstStyle/>
          <a:p>
            <a:r>
              <a:rPr lang="en-US" dirty="0"/>
              <a:t>Multitenant Applications</a:t>
            </a:r>
          </a:p>
        </p:txBody>
      </p:sp>
      <p:pic>
        <p:nvPicPr>
          <p:cNvPr id="2050" name="Picture 2">
            <a:extLst>
              <a:ext uri="{FF2B5EF4-FFF2-40B4-BE49-F238E27FC236}">
                <a16:creationId xmlns:a16="http://schemas.microsoft.com/office/drawing/2014/main" id="{54C19101-5275-2C69-8BBB-F300068FD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607218"/>
            <a:ext cx="4572000" cy="22502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1F77C2-7438-D11B-15C8-6D909F1EF5BC}"/>
              </a:ext>
            </a:extLst>
          </p:cNvPr>
          <p:cNvPicPr>
            <a:picLocks noChangeAspect="1"/>
          </p:cNvPicPr>
          <p:nvPr/>
        </p:nvPicPr>
        <p:blipFill>
          <a:blip r:embed="rId3"/>
          <a:stretch>
            <a:fillRect/>
          </a:stretch>
        </p:blipFill>
        <p:spPr>
          <a:xfrm>
            <a:off x="101600" y="2857500"/>
            <a:ext cx="4340063" cy="1798877"/>
          </a:xfrm>
          <a:prstGeom prst="rect">
            <a:avLst/>
          </a:prstGeom>
        </p:spPr>
      </p:pic>
      <p:pic>
        <p:nvPicPr>
          <p:cNvPr id="5" name="Picture 4">
            <a:extLst>
              <a:ext uri="{FF2B5EF4-FFF2-40B4-BE49-F238E27FC236}">
                <a16:creationId xmlns:a16="http://schemas.microsoft.com/office/drawing/2014/main" id="{027CFCDC-95AF-0361-EEDB-E6B755FEBADE}"/>
              </a:ext>
            </a:extLst>
          </p:cNvPr>
          <p:cNvPicPr>
            <a:picLocks noChangeAspect="1"/>
          </p:cNvPicPr>
          <p:nvPr/>
        </p:nvPicPr>
        <p:blipFill>
          <a:blip r:embed="rId4"/>
          <a:stretch>
            <a:fillRect/>
          </a:stretch>
        </p:blipFill>
        <p:spPr>
          <a:xfrm>
            <a:off x="4658359" y="1274922"/>
            <a:ext cx="4459809" cy="3257550"/>
          </a:xfrm>
          <a:prstGeom prst="rect">
            <a:avLst/>
          </a:prstGeom>
        </p:spPr>
      </p:pic>
      <p:sp>
        <p:nvSpPr>
          <p:cNvPr id="7" name="TextBox 6">
            <a:extLst>
              <a:ext uri="{FF2B5EF4-FFF2-40B4-BE49-F238E27FC236}">
                <a16:creationId xmlns:a16="http://schemas.microsoft.com/office/drawing/2014/main" id="{CAC1F13E-1473-FA4F-B147-8E4B5B3B8EF1}"/>
              </a:ext>
            </a:extLst>
          </p:cNvPr>
          <p:cNvSpPr txBox="1"/>
          <p:nvPr/>
        </p:nvSpPr>
        <p:spPr>
          <a:xfrm>
            <a:off x="2870199" y="4476750"/>
            <a:ext cx="5943600" cy="246221"/>
          </a:xfrm>
          <a:prstGeom prst="rect">
            <a:avLst/>
          </a:prstGeom>
          <a:noFill/>
        </p:spPr>
        <p:txBody>
          <a:bodyPr wrap="square">
            <a:spAutoFit/>
          </a:bodyPr>
          <a:lstStyle/>
          <a:p>
            <a:r>
              <a:rPr lang="en-US" sz="1000" dirty="0"/>
              <a:t>https://</a:t>
            </a:r>
            <a:r>
              <a:rPr lang="en-US" sz="1000" dirty="0" err="1"/>
              <a:t>learn.microsoft.com</a:t>
            </a:r>
            <a:r>
              <a:rPr lang="en-US" sz="1000" dirty="0"/>
              <a:t>/</a:t>
            </a:r>
            <a:r>
              <a:rPr lang="en-US" sz="1000" dirty="0" err="1"/>
              <a:t>en</a:t>
            </a:r>
            <a:r>
              <a:rPr lang="en-US" sz="1000" dirty="0"/>
              <a:t>-us/azure/azure-</a:t>
            </a:r>
            <a:r>
              <a:rPr lang="en-US" sz="1000" dirty="0" err="1"/>
              <a:t>sql</a:t>
            </a:r>
            <a:r>
              <a:rPr lang="en-US" sz="1000" dirty="0"/>
              <a:t>/database/</a:t>
            </a:r>
            <a:r>
              <a:rPr lang="en-US" sz="1000" dirty="0" err="1"/>
              <a:t>saas-tenancy-app-design-patterns?view</a:t>
            </a:r>
            <a:r>
              <a:rPr lang="en-US" sz="1000" dirty="0"/>
              <a:t>=</a:t>
            </a:r>
            <a:r>
              <a:rPr lang="en-US" sz="1000" dirty="0" err="1"/>
              <a:t>azuresql</a:t>
            </a:r>
            <a:endParaRPr lang="en-US" sz="1000" dirty="0"/>
          </a:p>
        </p:txBody>
      </p:sp>
      <p:sp>
        <p:nvSpPr>
          <p:cNvPr id="8" name="TextBox 7">
            <a:extLst>
              <a:ext uri="{FF2B5EF4-FFF2-40B4-BE49-F238E27FC236}">
                <a16:creationId xmlns:a16="http://schemas.microsoft.com/office/drawing/2014/main" id="{CECB37A8-322D-AF70-8190-3C20774BF95D}"/>
              </a:ext>
            </a:extLst>
          </p:cNvPr>
          <p:cNvSpPr txBox="1"/>
          <p:nvPr/>
        </p:nvSpPr>
        <p:spPr>
          <a:xfrm>
            <a:off x="4786441" y="444319"/>
            <a:ext cx="3991798"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t>Just be aware.</a:t>
            </a:r>
          </a:p>
          <a:p>
            <a:pPr marL="285750" indent="-285750">
              <a:buFont typeface="Arial" panose="020B0604020202020204" pitchFamily="34" charset="0"/>
              <a:buChar char="•"/>
            </a:pPr>
            <a:r>
              <a:rPr lang="en-US" sz="1400" dirty="0"/>
              <a:t>How to build a multitenant system is a complete</a:t>
            </a:r>
            <a:br>
              <a:rPr lang="en-US" sz="1400" dirty="0"/>
            </a:br>
            <a:r>
              <a:rPr lang="en-US" sz="1400" dirty="0"/>
              <a:t>semester itself.</a:t>
            </a:r>
          </a:p>
          <a:p>
            <a:pPr marL="285750" indent="-285750">
              <a:buFont typeface="Arial" panose="020B0604020202020204" pitchFamily="34" charset="0"/>
              <a:buChar char="•"/>
            </a:pPr>
            <a:r>
              <a:rPr lang="en-US" sz="1400" dirty="0"/>
              <a:t>No need to include in the project.</a:t>
            </a:r>
          </a:p>
        </p:txBody>
      </p:sp>
    </p:spTree>
    <p:extLst>
      <p:ext uri="{BB962C8B-B14F-4D97-AF65-F5344CB8AC3E}">
        <p14:creationId xmlns:p14="http://schemas.microsoft.com/office/powerpoint/2010/main" val="206807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76E09-43D1-93B1-F2E0-BEBDA58D202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9444CCC-7E4B-FF32-FF29-596B23F170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D9BC3AD8-53FE-E667-35E2-1A30B83A309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AAB9EA3-2F64-B824-547A-378A4F06E1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0614978-B5D9-2473-F54D-3E978A2A3972}"/>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Final Project Checklist</a:t>
            </a:r>
          </a:p>
        </p:txBody>
      </p:sp>
      <p:sp>
        <p:nvSpPr>
          <p:cNvPr id="2" name="TextBox 11">
            <a:extLst>
              <a:ext uri="{FF2B5EF4-FFF2-40B4-BE49-F238E27FC236}">
                <a16:creationId xmlns:a16="http://schemas.microsoft.com/office/drawing/2014/main" id="{D6B79950-9475-45F4-CD77-4E25EE2DB948}"/>
              </a:ext>
            </a:extLst>
          </p:cNvPr>
          <p:cNvSpPr txBox="1">
            <a:spLocks noChangeArrowheads="1"/>
          </p:cNvSpPr>
          <p:nvPr/>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14</a:t>
            </a:fld>
            <a:r>
              <a:rPr lang="en-US" altLang="en-US" sz="900" b="0" dirty="0">
                <a:solidFill>
                  <a:schemeClr val="bg1"/>
                </a:solidFill>
              </a:rPr>
              <a:t> | W4153-F24-13-Final-Project-MDP/EDA-BPM-Kubernetes-CI-CD-DevOps</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spTree>
    <p:extLst>
      <p:ext uri="{BB962C8B-B14F-4D97-AF65-F5344CB8AC3E}">
        <p14:creationId xmlns:p14="http://schemas.microsoft.com/office/powerpoint/2010/main" val="300361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71CAF-0F22-2621-2383-C964380F8C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CCCA6E-6E00-8119-7E98-F3E704BF1414}"/>
              </a:ext>
            </a:extLst>
          </p:cNvPr>
          <p:cNvSpPr>
            <a:spLocks noGrp="1"/>
          </p:cNvSpPr>
          <p:nvPr>
            <p:ph type="title"/>
          </p:nvPr>
        </p:nvSpPr>
        <p:spPr/>
        <p:txBody>
          <a:bodyPr/>
          <a:lstStyle/>
          <a:p>
            <a:r>
              <a:rPr lang="en-US" b="1" u="sng" dirty="0">
                <a:solidFill>
                  <a:srgbClr val="FF0000"/>
                </a:solidFill>
              </a:rPr>
              <a:t>Initial</a:t>
            </a:r>
            <a:r>
              <a:rPr lang="en-US" dirty="0"/>
              <a:t> Final Project Checklist</a:t>
            </a:r>
          </a:p>
        </p:txBody>
      </p:sp>
      <p:sp>
        <p:nvSpPr>
          <p:cNvPr id="5" name="Content Placeholder 4">
            <a:extLst>
              <a:ext uri="{FF2B5EF4-FFF2-40B4-BE49-F238E27FC236}">
                <a16:creationId xmlns:a16="http://schemas.microsoft.com/office/drawing/2014/main" id="{0FDA3BC7-87FF-9A67-4ABF-F3FD152FEE92}"/>
              </a:ext>
            </a:extLst>
          </p:cNvPr>
          <p:cNvSpPr>
            <a:spLocks noGrp="1"/>
          </p:cNvSpPr>
          <p:nvPr>
            <p:ph idx="1"/>
          </p:nvPr>
        </p:nvSpPr>
        <p:spPr>
          <a:xfrm>
            <a:off x="152400" y="1276350"/>
            <a:ext cx="4191000" cy="3314700"/>
          </a:xfrm>
        </p:spPr>
        <p:txBody>
          <a:bodyPr/>
          <a:lstStyle/>
          <a:p>
            <a:pPr>
              <a:spcBef>
                <a:spcPts val="0"/>
              </a:spcBef>
              <a:spcAft>
                <a:spcPts val="200"/>
              </a:spcAft>
              <a:buFont typeface="+mj-lt"/>
              <a:buAutoNum type="arabicPeriod"/>
            </a:pPr>
            <a:r>
              <a:rPr lang="en-US" sz="1000" dirty="0"/>
              <a:t>API gateway with basic routing and authorization check.</a:t>
            </a:r>
          </a:p>
          <a:p>
            <a:pPr>
              <a:spcBef>
                <a:spcPts val="0"/>
              </a:spcBef>
              <a:spcAft>
                <a:spcPts val="200"/>
              </a:spcAft>
              <a:buFont typeface="+mj-lt"/>
              <a:buAutoNum type="arabicPeriod"/>
            </a:pPr>
            <a:r>
              <a:rPr lang="en-US" sz="1000" dirty="0"/>
              <a:t>Security:</a:t>
            </a:r>
          </a:p>
          <a:p>
            <a:pPr lvl="1">
              <a:spcBef>
                <a:spcPts val="0"/>
              </a:spcBef>
              <a:spcAft>
                <a:spcPts val="200"/>
              </a:spcAft>
              <a:buFont typeface="+mj-lt"/>
              <a:buAutoNum type="arabicPeriod"/>
            </a:pPr>
            <a:r>
              <a:rPr lang="en-US" sz="1000" dirty="0"/>
              <a:t>Google login or equivalent.</a:t>
            </a:r>
          </a:p>
          <a:p>
            <a:pPr lvl="1">
              <a:spcBef>
                <a:spcPts val="0"/>
              </a:spcBef>
              <a:spcAft>
                <a:spcPts val="200"/>
              </a:spcAft>
              <a:buFont typeface="+mj-lt"/>
              <a:buAutoNum type="arabicPeriod"/>
            </a:pPr>
            <a:r>
              <a:rPr lang="en-US" sz="1000" dirty="0"/>
              <a:t>Issue own JWT tokens with “grants.”</a:t>
            </a:r>
          </a:p>
          <a:p>
            <a:pPr lvl="1">
              <a:spcBef>
                <a:spcPts val="0"/>
              </a:spcBef>
              <a:spcAft>
                <a:spcPts val="200"/>
              </a:spcAft>
              <a:buFont typeface="+mj-lt"/>
              <a:buAutoNum type="arabicPeriod"/>
            </a:pPr>
            <a:r>
              <a:rPr lang="en-US" sz="1000" dirty="0"/>
              <a:t>Validate tokens in middleware and propagate on calls to other services.</a:t>
            </a:r>
          </a:p>
          <a:p>
            <a:pPr>
              <a:spcBef>
                <a:spcPts val="0"/>
              </a:spcBef>
              <a:spcAft>
                <a:spcPts val="200"/>
              </a:spcAft>
              <a:buFont typeface="+mj-lt"/>
              <a:buAutoNum type="arabicPeriod"/>
            </a:pPr>
            <a:r>
              <a:rPr lang="en-US" sz="1000" dirty="0"/>
              <a:t>Observability:</a:t>
            </a:r>
          </a:p>
          <a:p>
            <a:pPr lvl="1">
              <a:spcBef>
                <a:spcPts val="0"/>
              </a:spcBef>
              <a:spcAft>
                <a:spcPts val="200"/>
              </a:spcAft>
              <a:buFont typeface="+mj-lt"/>
              <a:buAutoNum type="arabicPeriod"/>
            </a:pPr>
            <a:r>
              <a:rPr lang="en-US" sz="1000" dirty="0"/>
              <a:t>Basic log and trace in microservices.</a:t>
            </a:r>
          </a:p>
          <a:p>
            <a:pPr lvl="1">
              <a:spcBef>
                <a:spcPts val="0"/>
              </a:spcBef>
              <a:spcAft>
                <a:spcPts val="200"/>
              </a:spcAft>
              <a:buFont typeface="+mj-lt"/>
              <a:buAutoNum type="arabicPeriod"/>
            </a:pPr>
            <a:r>
              <a:rPr lang="en-US" sz="1000" dirty="0"/>
              <a:t>Correlation ID and propagation.</a:t>
            </a:r>
          </a:p>
          <a:p>
            <a:pPr lvl="1">
              <a:spcBef>
                <a:spcPts val="0"/>
              </a:spcBef>
              <a:spcAft>
                <a:spcPts val="200"/>
              </a:spcAft>
              <a:buFont typeface="+mj-lt"/>
              <a:buAutoNum type="arabicPeriod"/>
            </a:pPr>
            <a:r>
              <a:rPr lang="en-US" sz="1000" dirty="0"/>
              <a:t>Middleware.</a:t>
            </a:r>
          </a:p>
          <a:p>
            <a:pPr lvl="1">
              <a:spcBef>
                <a:spcPts val="0"/>
              </a:spcBef>
              <a:spcAft>
                <a:spcPts val="200"/>
              </a:spcAft>
              <a:buFont typeface="+mj-lt"/>
              <a:buAutoNum type="arabicPeriod"/>
            </a:pPr>
            <a:r>
              <a:rPr lang="en-US" sz="1000" dirty="0"/>
              <a:t>Demonstrate in a cloud’s logging tools.</a:t>
            </a:r>
          </a:p>
          <a:p>
            <a:pPr>
              <a:spcBef>
                <a:spcPts val="0"/>
              </a:spcBef>
              <a:spcAft>
                <a:spcPts val="200"/>
              </a:spcAft>
              <a:buFont typeface="+mj-lt"/>
              <a:buAutoNum type="arabicPeriod"/>
            </a:pPr>
            <a:r>
              <a:rPr lang="en-US" sz="1000" dirty="0"/>
              <a:t>At least 3 basic/atomic microservices. There must be at least one microservice deployed:</a:t>
            </a:r>
          </a:p>
          <a:p>
            <a:pPr lvl="1">
              <a:spcBef>
                <a:spcPts val="0"/>
              </a:spcBef>
              <a:spcAft>
                <a:spcPts val="200"/>
              </a:spcAft>
              <a:buFont typeface="+mj-lt"/>
              <a:buAutoNum type="arabicPeriod"/>
            </a:pPr>
            <a:r>
              <a:rPr lang="en-US" sz="1000" dirty="0"/>
              <a:t>Directly on a VM.</a:t>
            </a:r>
          </a:p>
          <a:p>
            <a:pPr lvl="1">
              <a:spcBef>
                <a:spcPts val="0"/>
              </a:spcBef>
              <a:spcAft>
                <a:spcPts val="200"/>
              </a:spcAft>
              <a:buFont typeface="+mj-lt"/>
              <a:buAutoNum type="arabicPeriod"/>
            </a:pPr>
            <a:r>
              <a:rPr lang="en-US" sz="1000" dirty="0"/>
              <a:t>In a Docker container running on a VM.</a:t>
            </a:r>
          </a:p>
          <a:p>
            <a:pPr lvl="1">
              <a:spcBef>
                <a:spcPts val="0"/>
              </a:spcBef>
              <a:spcAft>
                <a:spcPts val="200"/>
              </a:spcAft>
              <a:buFont typeface="+mj-lt"/>
              <a:buAutoNum type="arabicPeriod"/>
            </a:pPr>
            <a:r>
              <a:rPr lang="en-US" sz="1000" dirty="0"/>
              <a:t>Running in PaaS.</a:t>
            </a:r>
          </a:p>
          <a:p>
            <a:pPr>
              <a:spcBef>
                <a:spcPts val="0"/>
              </a:spcBef>
              <a:spcAft>
                <a:spcPts val="200"/>
              </a:spcAft>
              <a:buFont typeface="+mj-lt"/>
              <a:buAutoNum type="arabicPeriod"/>
            </a:pPr>
            <a:endParaRPr lang="en-US" sz="1000" dirty="0"/>
          </a:p>
        </p:txBody>
      </p:sp>
      <p:sp>
        <p:nvSpPr>
          <p:cNvPr id="6" name="Content Placeholder 5">
            <a:extLst>
              <a:ext uri="{FF2B5EF4-FFF2-40B4-BE49-F238E27FC236}">
                <a16:creationId xmlns:a16="http://schemas.microsoft.com/office/drawing/2014/main" id="{41E9EDB3-00D6-460F-D299-BD1D76617ED7}"/>
              </a:ext>
            </a:extLst>
          </p:cNvPr>
          <p:cNvSpPr>
            <a:spLocks noGrp="1"/>
          </p:cNvSpPr>
          <p:nvPr>
            <p:ph idx="10"/>
          </p:nvPr>
        </p:nvSpPr>
        <p:spPr>
          <a:xfrm>
            <a:off x="4606103" y="1276350"/>
            <a:ext cx="4191000" cy="3314700"/>
          </a:xfrm>
        </p:spPr>
        <p:txBody>
          <a:bodyPr/>
          <a:lstStyle/>
          <a:p>
            <a:pPr>
              <a:spcBef>
                <a:spcPts val="0"/>
              </a:spcBef>
              <a:spcAft>
                <a:spcPts val="200"/>
              </a:spcAft>
              <a:buFont typeface="+mj-lt"/>
              <a:buAutoNum type="arabicPeriod" startAt="5"/>
            </a:pPr>
            <a:r>
              <a:rPr lang="en-US" sz="1000" dirty="0"/>
              <a:t>REST API:</a:t>
            </a:r>
          </a:p>
          <a:p>
            <a:pPr lvl="1">
              <a:spcBef>
                <a:spcPts val="0"/>
              </a:spcBef>
              <a:spcAft>
                <a:spcPts val="200"/>
              </a:spcAft>
              <a:buFont typeface="+mj-lt"/>
              <a:buAutoNum type="arabicPeriod"/>
            </a:pPr>
            <a:r>
              <a:rPr lang="en-US" sz="1000" dirty="0" err="1"/>
              <a:t>OpenAPI</a:t>
            </a:r>
            <a:r>
              <a:rPr lang="en-US" sz="1000" dirty="0"/>
              <a:t> documents for all microservices.</a:t>
            </a:r>
          </a:p>
          <a:p>
            <a:pPr lvl="1">
              <a:spcBef>
                <a:spcPts val="0"/>
              </a:spcBef>
              <a:spcAft>
                <a:spcPts val="200"/>
              </a:spcAft>
              <a:buFont typeface="+mj-lt"/>
              <a:buAutoNum type="arabicPeriod"/>
            </a:pPr>
            <a:r>
              <a:rPr lang="en-US" sz="1000" dirty="0"/>
              <a:t>Documented and followed a basic REST API best practices guidance.</a:t>
            </a:r>
          </a:p>
          <a:p>
            <a:pPr lvl="1">
              <a:spcBef>
                <a:spcPts val="0"/>
              </a:spcBef>
              <a:spcAft>
                <a:spcPts val="200"/>
              </a:spcAft>
              <a:buFont typeface="+mj-lt"/>
              <a:buAutoNum type="arabicPeriod"/>
            </a:pPr>
            <a:r>
              <a:rPr lang="en-US" sz="1000" dirty="0"/>
              <a:t>HATEOAS and support for links.</a:t>
            </a:r>
          </a:p>
          <a:p>
            <a:pPr lvl="1">
              <a:spcBef>
                <a:spcPts val="0"/>
              </a:spcBef>
              <a:spcAft>
                <a:spcPts val="200"/>
              </a:spcAft>
              <a:buFont typeface="+mj-lt"/>
              <a:buAutoNum type="arabicPeriod"/>
            </a:pPr>
            <a:r>
              <a:rPr lang="en-US" sz="1000" dirty="0"/>
              <a:t>Pagination for at least one microservice.</a:t>
            </a:r>
          </a:p>
          <a:p>
            <a:pPr lvl="1">
              <a:spcBef>
                <a:spcPts val="0"/>
              </a:spcBef>
              <a:spcAft>
                <a:spcPts val="200"/>
              </a:spcAft>
              <a:buFont typeface="+mj-lt"/>
              <a:buAutoNum type="arabicPeriod"/>
            </a:pPr>
            <a:r>
              <a:rPr lang="en-US" sz="1000" dirty="0"/>
              <a:t>For POST, at least one microservice should implement 201 created with a link header.</a:t>
            </a:r>
          </a:p>
          <a:p>
            <a:pPr lvl="1">
              <a:spcBef>
                <a:spcPts val="0"/>
              </a:spcBef>
              <a:spcAft>
                <a:spcPts val="200"/>
              </a:spcAft>
              <a:buFont typeface="+mj-lt"/>
              <a:buAutoNum type="arabicPeriod"/>
            </a:pPr>
            <a:r>
              <a:rPr lang="en-US" sz="1000" dirty="0"/>
              <a:t>At least one path must implement an asynchronous execution pattern, e.g. 202 Accepted.</a:t>
            </a:r>
          </a:p>
          <a:p>
            <a:pPr>
              <a:spcBef>
                <a:spcPts val="0"/>
              </a:spcBef>
              <a:spcAft>
                <a:spcPts val="200"/>
              </a:spcAft>
              <a:buFont typeface="+mj-lt"/>
              <a:buAutoNum type="arabicPeriod" startAt="5"/>
            </a:pPr>
            <a:r>
              <a:rPr lang="en-US" sz="1000" dirty="0"/>
              <a:t>At least one composite service that composes the behavior of the atomic services. At least one use of</a:t>
            </a:r>
          </a:p>
          <a:p>
            <a:pPr lvl="1">
              <a:spcBef>
                <a:spcPts val="0"/>
              </a:spcBef>
              <a:spcAft>
                <a:spcPts val="200"/>
              </a:spcAft>
              <a:buFont typeface="+mj-lt"/>
              <a:buAutoNum type="arabicPeriod"/>
            </a:pPr>
            <a:r>
              <a:rPr lang="en-US" sz="1000" dirty="0"/>
              <a:t>Composition using code and synchronous API calls.</a:t>
            </a:r>
          </a:p>
          <a:p>
            <a:pPr lvl="1">
              <a:spcBef>
                <a:spcPts val="0"/>
              </a:spcBef>
              <a:spcAft>
                <a:spcPts val="200"/>
              </a:spcAft>
              <a:buFont typeface="+mj-lt"/>
              <a:buAutoNum type="arabicPeriod"/>
            </a:pPr>
            <a:r>
              <a:rPr lang="en-US" sz="1000" dirty="0"/>
              <a:t>Composition using code and asynchronous API calls.</a:t>
            </a:r>
          </a:p>
          <a:p>
            <a:pPr lvl="1">
              <a:spcBef>
                <a:spcPts val="0"/>
              </a:spcBef>
              <a:spcAft>
                <a:spcPts val="200"/>
              </a:spcAft>
              <a:buFont typeface="+mj-lt"/>
              <a:buAutoNum type="arabicPeriod"/>
            </a:pPr>
            <a:r>
              <a:rPr lang="en-US" sz="1000" dirty="0"/>
              <a:t>Service choreography using pub/sub.</a:t>
            </a:r>
          </a:p>
          <a:p>
            <a:pPr lvl="1">
              <a:spcBef>
                <a:spcPts val="0"/>
              </a:spcBef>
              <a:spcAft>
                <a:spcPts val="200"/>
              </a:spcAft>
              <a:buFont typeface="+mj-lt"/>
              <a:buAutoNum type="arabicPeriod"/>
            </a:pPr>
            <a:r>
              <a:rPr lang="en-US" sz="1000" dirty="0"/>
              <a:t>Service orchestration using </a:t>
            </a:r>
            <a:r>
              <a:rPr lang="en-US" sz="1000" dirty="0" err="1"/>
              <a:t>StepFunctions</a:t>
            </a:r>
            <a:r>
              <a:rPr lang="en-US" sz="1000" dirty="0"/>
              <a:t>, workflow, … …</a:t>
            </a:r>
          </a:p>
          <a:p>
            <a:pPr>
              <a:spcBef>
                <a:spcPts val="0"/>
              </a:spcBef>
              <a:spcAft>
                <a:spcPts val="200"/>
              </a:spcAft>
              <a:buFont typeface="+mj-lt"/>
              <a:buAutoNum type="arabicPeriod" startAt="5"/>
            </a:pPr>
            <a:r>
              <a:rPr lang="en-US" sz="1000" dirty="0"/>
              <a:t>Calling/using at least one external cloud service.</a:t>
            </a:r>
          </a:p>
          <a:p>
            <a:pPr>
              <a:spcBef>
                <a:spcPts val="0"/>
              </a:spcBef>
              <a:spcAft>
                <a:spcPts val="200"/>
              </a:spcAft>
              <a:buFont typeface="+mj-lt"/>
              <a:buAutoNum type="arabicPeriod" startAt="5"/>
            </a:pPr>
            <a:endParaRPr lang="en-US" sz="1000" dirty="0"/>
          </a:p>
        </p:txBody>
      </p:sp>
      <p:sp>
        <p:nvSpPr>
          <p:cNvPr id="7" name="TextBox 6">
            <a:extLst>
              <a:ext uri="{FF2B5EF4-FFF2-40B4-BE49-F238E27FC236}">
                <a16:creationId xmlns:a16="http://schemas.microsoft.com/office/drawing/2014/main" id="{95F56416-CCA4-E57E-6989-6CE8533E50D7}"/>
              </a:ext>
            </a:extLst>
          </p:cNvPr>
          <p:cNvSpPr txBox="1"/>
          <p:nvPr/>
        </p:nvSpPr>
        <p:spPr>
          <a:xfrm>
            <a:off x="152400" y="457159"/>
            <a:ext cx="6114431" cy="646331"/>
          </a:xfrm>
          <a:prstGeom prst="rect">
            <a:avLst/>
          </a:prstGeom>
          <a:noFill/>
        </p:spPr>
        <p:txBody>
          <a:bodyPr wrap="none" rtlCol="0">
            <a:spAutoFit/>
          </a:bodyPr>
          <a:lstStyle/>
          <a:p>
            <a:r>
              <a:rPr lang="en-US" dirty="0"/>
              <a:t>We will finalize in discussion with TAs, student feedback, etc.</a:t>
            </a:r>
            <a:br>
              <a:rPr lang="en-US" dirty="0"/>
            </a:br>
            <a:r>
              <a:rPr lang="en-US" dirty="0"/>
              <a:t>Finalizing will include being more precise about requirements. </a:t>
            </a:r>
          </a:p>
        </p:txBody>
      </p:sp>
    </p:spTree>
    <p:extLst>
      <p:ext uri="{BB962C8B-B14F-4D97-AF65-F5344CB8AC3E}">
        <p14:creationId xmlns:p14="http://schemas.microsoft.com/office/powerpoint/2010/main" val="1448879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4F19F0-32C4-B5A8-3564-FDF05D77E89B}"/>
              </a:ext>
            </a:extLst>
          </p:cNvPr>
          <p:cNvSpPr>
            <a:spLocks noGrp="1"/>
          </p:cNvSpPr>
          <p:nvPr>
            <p:ph type="title"/>
          </p:nvPr>
        </p:nvSpPr>
        <p:spPr/>
        <p:txBody>
          <a:bodyPr/>
          <a:lstStyle/>
          <a:p>
            <a:r>
              <a:rPr lang="en-US" b="1" u="sng" dirty="0">
                <a:solidFill>
                  <a:srgbClr val="FF0000"/>
                </a:solidFill>
              </a:rPr>
              <a:t>Initial</a:t>
            </a:r>
            <a:r>
              <a:rPr lang="en-US" dirty="0"/>
              <a:t> Final Project Checklist</a:t>
            </a:r>
          </a:p>
        </p:txBody>
      </p:sp>
      <p:sp>
        <p:nvSpPr>
          <p:cNvPr id="5" name="Content Placeholder 4">
            <a:extLst>
              <a:ext uri="{FF2B5EF4-FFF2-40B4-BE49-F238E27FC236}">
                <a16:creationId xmlns:a16="http://schemas.microsoft.com/office/drawing/2014/main" id="{166C6324-201B-161E-3DA5-7E9E6523A9EE}"/>
              </a:ext>
            </a:extLst>
          </p:cNvPr>
          <p:cNvSpPr>
            <a:spLocks noGrp="1"/>
          </p:cNvSpPr>
          <p:nvPr>
            <p:ph idx="1"/>
          </p:nvPr>
        </p:nvSpPr>
        <p:spPr>
          <a:xfrm>
            <a:off x="152400" y="1276350"/>
            <a:ext cx="4191000" cy="3314700"/>
          </a:xfrm>
        </p:spPr>
        <p:txBody>
          <a:bodyPr/>
          <a:lstStyle/>
          <a:p>
            <a:pPr>
              <a:spcBef>
                <a:spcPts val="0"/>
              </a:spcBef>
              <a:spcAft>
                <a:spcPts val="200"/>
              </a:spcAft>
              <a:buFont typeface="+mj-lt"/>
              <a:buAutoNum type="arabicPeriod" startAt="8"/>
            </a:pPr>
            <a:r>
              <a:rPr lang="en-US" sz="1000" dirty="0"/>
              <a:t>End-user notification – At least one example of</a:t>
            </a:r>
          </a:p>
          <a:p>
            <a:pPr lvl="1">
              <a:spcBef>
                <a:spcPts val="0"/>
              </a:spcBef>
              <a:spcAft>
                <a:spcPts val="200"/>
              </a:spcAft>
              <a:buFont typeface="+mj-lt"/>
              <a:buAutoNum type="arabicPeriod"/>
            </a:pPr>
            <a:r>
              <a:rPr lang="en-US" sz="1000" dirty="0"/>
              <a:t>A </a:t>
            </a:r>
            <a:r>
              <a:rPr lang="en-US" sz="1000" dirty="0" err="1"/>
              <a:t>FaaS</a:t>
            </a:r>
            <a:r>
              <a:rPr lang="en-US" sz="1000" dirty="0"/>
              <a:t> reacting to an event.</a:t>
            </a:r>
          </a:p>
          <a:p>
            <a:pPr lvl="1">
              <a:spcBef>
                <a:spcPts val="0"/>
              </a:spcBef>
              <a:spcAft>
                <a:spcPts val="200"/>
              </a:spcAft>
              <a:buFont typeface="+mj-lt"/>
              <a:buAutoNum type="arabicPeriod"/>
            </a:pPr>
            <a:r>
              <a:rPr lang="en-US" sz="1000" dirty="0"/>
              <a:t>Some form of end-user notification, e.g.</a:t>
            </a:r>
          </a:p>
          <a:p>
            <a:pPr lvl="2">
              <a:spcBef>
                <a:spcPts val="0"/>
              </a:spcBef>
              <a:spcAft>
                <a:spcPts val="200"/>
              </a:spcAft>
              <a:buFont typeface="+mj-lt"/>
              <a:buAutoNum type="arabicPeriod"/>
            </a:pPr>
            <a:r>
              <a:rPr lang="en-US" sz="1000" dirty="0"/>
              <a:t>Discord message</a:t>
            </a:r>
          </a:p>
          <a:p>
            <a:pPr lvl="2">
              <a:spcBef>
                <a:spcPts val="0"/>
              </a:spcBef>
              <a:spcAft>
                <a:spcPts val="200"/>
              </a:spcAft>
              <a:buFont typeface="+mj-lt"/>
              <a:buAutoNum type="arabicPeriod"/>
            </a:pPr>
            <a:r>
              <a:rPr lang="en-US" sz="1000" dirty="0"/>
              <a:t>Email</a:t>
            </a:r>
          </a:p>
          <a:p>
            <a:pPr lvl="2">
              <a:spcBef>
                <a:spcPts val="0"/>
              </a:spcBef>
              <a:spcAft>
                <a:spcPts val="200"/>
              </a:spcAft>
              <a:buFont typeface="+mj-lt"/>
              <a:buAutoNum type="arabicPeriod"/>
            </a:pPr>
            <a:r>
              <a:rPr lang="en-US" sz="1000" dirty="0"/>
              <a:t>… …</a:t>
            </a:r>
          </a:p>
          <a:p>
            <a:pPr>
              <a:spcBef>
                <a:spcPts val="0"/>
              </a:spcBef>
              <a:spcAft>
                <a:spcPts val="200"/>
              </a:spcAft>
              <a:buFont typeface="+mj-lt"/>
              <a:buAutoNum type="arabicPeriod" startAt="8"/>
            </a:pPr>
            <a:r>
              <a:rPr lang="en-US" sz="1000" dirty="0"/>
              <a:t>GitHub</a:t>
            </a:r>
          </a:p>
          <a:p>
            <a:pPr lvl="1">
              <a:spcBef>
                <a:spcPts val="0"/>
              </a:spcBef>
              <a:spcAft>
                <a:spcPts val="200"/>
              </a:spcAft>
              <a:buFont typeface="+mj-lt"/>
              <a:buAutoNum type="arabicPeriod"/>
            </a:pPr>
            <a:r>
              <a:rPr lang="en-US" sz="1000" dirty="0"/>
              <a:t>A GitHub repository for each microservice.</a:t>
            </a:r>
          </a:p>
          <a:p>
            <a:pPr lvl="1">
              <a:spcBef>
                <a:spcPts val="0"/>
              </a:spcBef>
              <a:spcAft>
                <a:spcPts val="200"/>
              </a:spcAft>
              <a:buFont typeface="+mj-lt"/>
              <a:buAutoNum type="arabicPeriod"/>
            </a:pPr>
            <a:r>
              <a:rPr lang="en-US" sz="1000" dirty="0"/>
              <a:t>A project that shows the subordinate microservices.</a:t>
            </a:r>
          </a:p>
          <a:p>
            <a:pPr>
              <a:spcBef>
                <a:spcPts val="0"/>
              </a:spcBef>
              <a:spcAft>
                <a:spcPts val="200"/>
              </a:spcAft>
              <a:buFont typeface="+mj-lt"/>
              <a:buAutoNum type="arabicPeriod" startAt="8"/>
            </a:pPr>
            <a:r>
              <a:rPr lang="en-US" sz="1000" dirty="0"/>
              <a:t>CI/CD – At least one example of GitHub or other actions that deploys a microservice on commit.</a:t>
            </a:r>
          </a:p>
          <a:p>
            <a:pPr>
              <a:spcBef>
                <a:spcPts val="0"/>
              </a:spcBef>
              <a:spcAft>
                <a:spcPts val="200"/>
              </a:spcAft>
              <a:buFont typeface="+mj-lt"/>
              <a:buAutoNum type="arabicPeriod" startAt="8"/>
            </a:pPr>
            <a:r>
              <a:rPr lang="en-US" sz="1000" dirty="0"/>
              <a:t>UI/UX</a:t>
            </a:r>
          </a:p>
          <a:p>
            <a:pPr lvl="1">
              <a:spcBef>
                <a:spcPts val="0"/>
              </a:spcBef>
              <a:spcAft>
                <a:spcPts val="200"/>
              </a:spcAft>
              <a:buFont typeface="+mj-lt"/>
              <a:buAutoNum type="arabicPeriod"/>
            </a:pPr>
            <a:r>
              <a:rPr lang="en-US" sz="1000" dirty="0"/>
              <a:t>Simple browser web UI</a:t>
            </a:r>
          </a:p>
          <a:p>
            <a:pPr lvl="1">
              <a:spcBef>
                <a:spcPts val="0"/>
              </a:spcBef>
              <a:spcAft>
                <a:spcPts val="200"/>
              </a:spcAft>
              <a:buFont typeface="+mj-lt"/>
              <a:buAutoNum type="arabicPeriod"/>
            </a:pPr>
            <a:r>
              <a:rPr lang="en-US" sz="1000" dirty="0"/>
              <a:t>Deployed and delivered from a cloud “blob store.”</a:t>
            </a:r>
          </a:p>
          <a:p>
            <a:pPr>
              <a:spcBef>
                <a:spcPts val="0"/>
              </a:spcBef>
              <a:spcAft>
                <a:spcPts val="200"/>
              </a:spcAft>
              <a:buFont typeface="+mj-lt"/>
              <a:buAutoNum type="arabicPeriod" startAt="8"/>
            </a:pPr>
            <a:r>
              <a:rPr lang="en-US" sz="1200" dirty="0"/>
              <a:t>CQRS</a:t>
            </a:r>
          </a:p>
          <a:p>
            <a:pPr lvl="1">
              <a:spcBef>
                <a:spcPts val="0"/>
              </a:spcBef>
              <a:spcAft>
                <a:spcPts val="200"/>
              </a:spcAft>
              <a:buFont typeface="+mj-lt"/>
              <a:buAutoNum type="arabicPeriod" startAt="8"/>
            </a:pPr>
            <a:r>
              <a:rPr lang="en-US" sz="1000" dirty="0"/>
              <a:t>Simple example of a </a:t>
            </a:r>
            <a:r>
              <a:rPr lang="en-US" sz="1000" dirty="0" err="1"/>
              <a:t>GraphQL</a:t>
            </a:r>
            <a:r>
              <a:rPr lang="en-US" sz="1000" dirty="0"/>
              <a:t> endpoint querying a read only copy of the combined data model.</a:t>
            </a:r>
          </a:p>
        </p:txBody>
      </p:sp>
      <p:sp>
        <p:nvSpPr>
          <p:cNvPr id="6" name="Content Placeholder 5">
            <a:extLst>
              <a:ext uri="{FF2B5EF4-FFF2-40B4-BE49-F238E27FC236}">
                <a16:creationId xmlns:a16="http://schemas.microsoft.com/office/drawing/2014/main" id="{DC56306E-0AD3-1BDA-B17B-0967AD469851}"/>
              </a:ext>
            </a:extLst>
          </p:cNvPr>
          <p:cNvSpPr>
            <a:spLocks noGrp="1"/>
          </p:cNvSpPr>
          <p:nvPr>
            <p:ph idx="10"/>
          </p:nvPr>
        </p:nvSpPr>
        <p:spPr>
          <a:xfrm>
            <a:off x="4606103" y="1276350"/>
            <a:ext cx="4191000" cy="3314700"/>
          </a:xfrm>
        </p:spPr>
        <p:txBody>
          <a:bodyPr/>
          <a:lstStyle/>
          <a:p>
            <a:pPr>
              <a:spcBef>
                <a:spcPts val="0"/>
              </a:spcBef>
              <a:spcAft>
                <a:spcPts val="200"/>
              </a:spcAft>
            </a:pPr>
            <a:endParaRPr lang="en-US" sz="1000" dirty="0"/>
          </a:p>
        </p:txBody>
      </p:sp>
      <p:sp>
        <p:nvSpPr>
          <p:cNvPr id="7" name="TextBox 6">
            <a:extLst>
              <a:ext uri="{FF2B5EF4-FFF2-40B4-BE49-F238E27FC236}">
                <a16:creationId xmlns:a16="http://schemas.microsoft.com/office/drawing/2014/main" id="{47AD66EB-26E1-960F-B02D-FB3ABA6706AD}"/>
              </a:ext>
            </a:extLst>
          </p:cNvPr>
          <p:cNvSpPr txBox="1"/>
          <p:nvPr/>
        </p:nvSpPr>
        <p:spPr>
          <a:xfrm>
            <a:off x="152400" y="457159"/>
            <a:ext cx="6114431" cy="646331"/>
          </a:xfrm>
          <a:prstGeom prst="rect">
            <a:avLst/>
          </a:prstGeom>
          <a:noFill/>
        </p:spPr>
        <p:txBody>
          <a:bodyPr wrap="none" rtlCol="0">
            <a:spAutoFit/>
          </a:bodyPr>
          <a:lstStyle/>
          <a:p>
            <a:r>
              <a:rPr lang="en-US" dirty="0"/>
              <a:t>We will finalize in discussion with TAs, student feedback, etc.</a:t>
            </a:r>
            <a:br>
              <a:rPr lang="en-US" dirty="0"/>
            </a:br>
            <a:r>
              <a:rPr lang="en-US" dirty="0"/>
              <a:t>Finalizing will include being more precise about requirements. </a:t>
            </a:r>
          </a:p>
        </p:txBody>
      </p:sp>
    </p:spTree>
    <p:extLst>
      <p:ext uri="{BB962C8B-B14F-4D97-AF65-F5344CB8AC3E}">
        <p14:creationId xmlns:p14="http://schemas.microsoft.com/office/powerpoint/2010/main" val="1655776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B63B-0FF2-0994-5F29-88C544C9848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E2D0051-A599-D8A7-B4C4-F946AC9041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20E7E91-2F14-F20C-AB70-856AEFB2F8B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1969056-6721-8C09-D140-97FE6B6A7E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B71D649-3973-AC07-7615-9354247B7BC1}"/>
              </a:ext>
            </a:extLst>
          </p:cNvPr>
          <p:cNvSpPr txBox="1">
            <a:spLocks noChangeArrowheads="1"/>
          </p:cNvSpPr>
          <p:nvPr/>
        </p:nvSpPr>
        <p:spPr bwMode="auto">
          <a:xfrm>
            <a:off x="0" y="1657350"/>
            <a:ext cx="9144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Advanced</a:t>
            </a:r>
            <a:br>
              <a:rPr lang="en-US" altLang="en-US" sz="4400" i="1" dirty="0">
                <a:solidFill>
                  <a:schemeClr val="bg1"/>
                </a:solidFill>
              </a:rPr>
            </a:br>
            <a:r>
              <a:rPr lang="en-US" altLang="en-US" sz="4400" i="1" dirty="0">
                <a:solidFill>
                  <a:schemeClr val="bg1"/>
                </a:solidFill>
              </a:rPr>
              <a:t>Service</a:t>
            </a:r>
            <a:br>
              <a:rPr lang="en-US" altLang="en-US" sz="4400" i="1" dirty="0">
                <a:solidFill>
                  <a:schemeClr val="bg1"/>
                </a:solidFill>
              </a:rPr>
            </a:br>
            <a:r>
              <a:rPr lang="en-US" altLang="en-US" sz="4400" i="1" dirty="0">
                <a:solidFill>
                  <a:schemeClr val="bg1"/>
                </a:solidFill>
              </a:rPr>
              <a:t>Composition</a:t>
            </a:r>
          </a:p>
        </p:txBody>
      </p:sp>
      <p:sp>
        <p:nvSpPr>
          <p:cNvPr id="2" name="TextBox 9">
            <a:extLst>
              <a:ext uri="{FF2B5EF4-FFF2-40B4-BE49-F238E27FC236}">
                <a16:creationId xmlns:a16="http://schemas.microsoft.com/office/drawing/2014/main" id="{8E5C80F3-8963-1B21-442E-7CEF16BA261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191736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91B60-6638-C288-116C-39616D243AB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0D681B0-873F-AA97-7BB4-B64464CE7CA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987B591-8890-B158-CF1C-44EA1A9139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B499151-5E3D-2499-3036-AE4B45817A84}"/>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API Gateway</a:t>
            </a:r>
          </a:p>
        </p:txBody>
      </p:sp>
      <p:sp>
        <p:nvSpPr>
          <p:cNvPr id="8" name="TextBox 9">
            <a:extLst>
              <a:ext uri="{FF2B5EF4-FFF2-40B4-BE49-F238E27FC236}">
                <a16:creationId xmlns:a16="http://schemas.microsoft.com/office/drawing/2014/main" id="{BF631264-8B08-1600-66A6-36D64D36D2D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
        <p:nvSpPr>
          <p:cNvPr id="2" name="Rectangle 1">
            <a:extLst>
              <a:ext uri="{FF2B5EF4-FFF2-40B4-BE49-F238E27FC236}">
                <a16:creationId xmlns:a16="http://schemas.microsoft.com/office/drawing/2014/main" id="{910ED950-80FB-88B2-5898-8D700659887A}"/>
              </a:ext>
            </a:extLst>
          </p:cNvPr>
          <p:cNvSpPr/>
          <p:nvPr/>
        </p:nvSpPr>
        <p:spPr>
          <a:xfrm>
            <a:off x="0" y="438150"/>
            <a:ext cx="9144000" cy="424815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Concepts</a:t>
            </a:r>
            <a:br>
              <a:rPr lang="en-US" sz="4400" dirty="0">
                <a:solidFill>
                  <a:schemeClr val="tx1"/>
                </a:solidFill>
              </a:rPr>
            </a:br>
            <a:r>
              <a:rPr lang="en-US" sz="4400" dirty="0">
                <a:solidFill>
                  <a:schemeClr val="tx1"/>
                </a:solidFill>
              </a:rPr>
              <a:t>Reminder and Overview</a:t>
            </a:r>
          </a:p>
        </p:txBody>
      </p:sp>
    </p:spTree>
    <p:extLst>
      <p:ext uri="{BB962C8B-B14F-4D97-AF65-F5344CB8AC3E}">
        <p14:creationId xmlns:p14="http://schemas.microsoft.com/office/powerpoint/2010/main" val="327908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60C5530-8002-E99E-2AB4-C602719F69DC}"/>
              </a:ext>
            </a:extLst>
          </p:cNvPr>
          <p:cNvSpPr>
            <a:spLocks noGrp="1"/>
          </p:cNvSpPr>
          <p:nvPr>
            <p:ph idx="1"/>
          </p:nvPr>
        </p:nvSpPr>
        <p:spPr>
          <a:xfrm>
            <a:off x="152400" y="2707969"/>
            <a:ext cx="8839200" cy="1921181"/>
          </a:xfrm>
        </p:spPr>
        <p:txBody>
          <a:bodyPr/>
          <a:lstStyle/>
          <a:p>
            <a:r>
              <a:rPr lang="en-US" dirty="0"/>
              <a:t>There are two aspects to “composition:”</a:t>
            </a:r>
          </a:p>
          <a:p>
            <a:pPr lvl="1"/>
            <a:r>
              <a:rPr lang="en-US" dirty="0"/>
              <a:t>Structure: How do I “link things together” to “find services” that a microservice needs?</a:t>
            </a:r>
          </a:p>
          <a:p>
            <a:pPr lvl="1"/>
            <a:r>
              <a:rPr lang="en-US" dirty="0"/>
              <a:t>Behavior: How do I implement the application of logic of the composite?</a:t>
            </a:r>
          </a:p>
          <a:p>
            <a:pPr lvl="2"/>
            <a:r>
              <a:rPr lang="en-US" dirty="0"/>
              <a:t>Two models: </a:t>
            </a:r>
            <a:r>
              <a:rPr lang="en-US" i="1" dirty="0"/>
              <a:t>Orchestration</a:t>
            </a:r>
            <a:r>
              <a:rPr lang="en-US" dirty="0"/>
              <a:t> and </a:t>
            </a:r>
            <a:r>
              <a:rPr lang="en-US" i="1" dirty="0"/>
              <a:t>Choreography.</a:t>
            </a:r>
          </a:p>
          <a:p>
            <a:pPr lvl="2"/>
            <a:r>
              <a:rPr lang="en-US" dirty="0"/>
              <a:t>Several approaches to implementing the service methods: synchronous code, asynchronous code,</a:t>
            </a:r>
            <a:br>
              <a:rPr lang="en-US" dirty="0"/>
            </a:br>
            <a:r>
              <a:rPr lang="en-US" dirty="0"/>
              <a:t>event driven architecture, message driven architecture, state machines/workflows, … …</a:t>
            </a:r>
          </a:p>
          <a:p>
            <a:pPr lvl="2"/>
            <a:r>
              <a:rPr lang="en-US" dirty="0"/>
              <a:t>Use pattern like CQRS to “optimize” queries?</a:t>
            </a:r>
          </a:p>
        </p:txBody>
      </p:sp>
      <p:sp>
        <p:nvSpPr>
          <p:cNvPr id="3" name="Title 2">
            <a:extLst>
              <a:ext uri="{FF2B5EF4-FFF2-40B4-BE49-F238E27FC236}">
                <a16:creationId xmlns:a16="http://schemas.microsoft.com/office/drawing/2014/main" id="{0639434F-A50B-D719-7CE0-29DE68E65299}"/>
              </a:ext>
            </a:extLst>
          </p:cNvPr>
          <p:cNvSpPr>
            <a:spLocks noGrp="1"/>
          </p:cNvSpPr>
          <p:nvPr>
            <p:ph type="title"/>
          </p:nvPr>
        </p:nvSpPr>
        <p:spPr/>
        <p:txBody>
          <a:bodyPr/>
          <a:lstStyle/>
          <a:p>
            <a:r>
              <a:rPr lang="en-US" dirty="0"/>
              <a:t>Composition Concepts and Reminder</a:t>
            </a:r>
          </a:p>
        </p:txBody>
      </p:sp>
      <p:pic>
        <p:nvPicPr>
          <p:cNvPr id="4" name="Picture 3">
            <a:extLst>
              <a:ext uri="{FF2B5EF4-FFF2-40B4-BE49-F238E27FC236}">
                <a16:creationId xmlns:a16="http://schemas.microsoft.com/office/drawing/2014/main" id="{E9B2C85C-44F5-2E64-80F2-B2AB5A28A390}"/>
              </a:ext>
            </a:extLst>
          </p:cNvPr>
          <p:cNvPicPr>
            <a:picLocks noChangeAspect="1"/>
          </p:cNvPicPr>
          <p:nvPr/>
        </p:nvPicPr>
        <p:blipFill>
          <a:blip r:embed="rId2"/>
          <a:stretch>
            <a:fillRect/>
          </a:stretch>
        </p:blipFill>
        <p:spPr>
          <a:xfrm>
            <a:off x="4876800" y="514350"/>
            <a:ext cx="4159331" cy="2193619"/>
          </a:xfrm>
          <a:prstGeom prst="rect">
            <a:avLst/>
          </a:prstGeom>
        </p:spPr>
      </p:pic>
      <p:pic>
        <p:nvPicPr>
          <p:cNvPr id="5" name="Picture 4">
            <a:extLst>
              <a:ext uri="{FF2B5EF4-FFF2-40B4-BE49-F238E27FC236}">
                <a16:creationId xmlns:a16="http://schemas.microsoft.com/office/drawing/2014/main" id="{88180E1E-368E-907C-068B-CEF755FB5F7F}"/>
              </a:ext>
            </a:extLst>
          </p:cNvPr>
          <p:cNvPicPr>
            <a:picLocks noChangeAspect="1"/>
          </p:cNvPicPr>
          <p:nvPr/>
        </p:nvPicPr>
        <p:blipFill>
          <a:blip r:embed="rId3"/>
          <a:stretch>
            <a:fillRect/>
          </a:stretch>
        </p:blipFill>
        <p:spPr>
          <a:xfrm>
            <a:off x="210023" y="666750"/>
            <a:ext cx="4652179" cy="1981200"/>
          </a:xfrm>
          <a:prstGeom prst="rect">
            <a:avLst/>
          </a:prstGeom>
        </p:spPr>
      </p:pic>
    </p:spTree>
    <p:extLst>
      <p:ext uri="{BB962C8B-B14F-4D97-AF65-F5344CB8AC3E}">
        <p14:creationId xmlns:p14="http://schemas.microsoft.com/office/powerpoint/2010/main" val="104980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p:txBody>
      </p:sp>
      <p:sp>
        <p:nvSpPr>
          <p:cNvPr id="2" name="TextBox 11">
            <a:extLst>
              <a:ext uri="{FF2B5EF4-FFF2-40B4-BE49-F238E27FC236}">
                <a16:creationId xmlns:a16="http://schemas.microsoft.com/office/drawing/2014/main" id="{E18A0750-55B3-3965-99E1-638DDD8B23DE}"/>
              </a:ext>
            </a:extLst>
          </p:cNvPr>
          <p:cNvSpPr txBox="1">
            <a:spLocks noChangeArrowheads="1"/>
          </p:cNvSpPr>
          <p:nvPr/>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2</a:t>
            </a:fld>
            <a:r>
              <a:rPr lang="en-US" altLang="en-US" sz="900" b="0" dirty="0">
                <a:solidFill>
                  <a:schemeClr val="bg1"/>
                </a:solidFill>
              </a:rPr>
              <a:t> | W4153-F24-13-Final-Project-MDP/EDA-BPM-Kubernetes-CI-CD-DevOps</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8D8B51-656F-6AA4-4C1E-29D383645DDC}"/>
              </a:ext>
            </a:extLst>
          </p:cNvPr>
          <p:cNvSpPr>
            <a:spLocks noGrp="1"/>
          </p:cNvSpPr>
          <p:nvPr>
            <p:ph type="title"/>
          </p:nvPr>
        </p:nvSpPr>
        <p:spPr/>
        <p:txBody>
          <a:bodyPr/>
          <a:lstStyle/>
          <a:p>
            <a:r>
              <a:rPr lang="en-US" dirty="0"/>
              <a:t>One Approach</a:t>
            </a:r>
          </a:p>
        </p:txBody>
      </p:sp>
      <p:pic>
        <p:nvPicPr>
          <p:cNvPr id="3074" name="Picture 2">
            <a:extLst>
              <a:ext uri="{FF2B5EF4-FFF2-40B4-BE49-F238E27FC236}">
                <a16:creationId xmlns:a16="http://schemas.microsoft.com/office/drawing/2014/main" id="{B3DCDB7A-38BE-9635-EC49-D5165806C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14350"/>
            <a:ext cx="6931025" cy="39014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A7BE91-64BA-07DC-3B84-A47A6C4573B1}"/>
              </a:ext>
            </a:extLst>
          </p:cNvPr>
          <p:cNvSpPr txBox="1"/>
          <p:nvPr/>
        </p:nvSpPr>
        <p:spPr>
          <a:xfrm>
            <a:off x="1143000" y="4415761"/>
            <a:ext cx="4613328" cy="261610"/>
          </a:xfrm>
          <a:prstGeom prst="rect">
            <a:avLst/>
          </a:prstGeom>
          <a:noFill/>
        </p:spPr>
        <p:txBody>
          <a:bodyPr wrap="square">
            <a:spAutoFit/>
          </a:bodyPr>
          <a:lstStyle/>
          <a:p>
            <a:r>
              <a:rPr lang="en-US" sz="1050" dirty="0"/>
              <a:t>https://</a:t>
            </a:r>
            <a:r>
              <a:rPr lang="en-US" sz="1050" dirty="0" err="1"/>
              <a:t>medium.com</a:t>
            </a:r>
            <a:r>
              <a:rPr lang="en-US" sz="1050" dirty="0"/>
              <a:t>/technology-hits/microservices-simplified-8f19b7990fa3</a:t>
            </a:r>
          </a:p>
        </p:txBody>
      </p:sp>
    </p:spTree>
    <p:extLst>
      <p:ext uri="{BB962C8B-B14F-4D97-AF65-F5344CB8AC3E}">
        <p14:creationId xmlns:p14="http://schemas.microsoft.com/office/powerpoint/2010/main" val="3794277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43E73-2718-6CCD-405E-D7513CD3F89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C380605-7502-273C-B211-61064039848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57FDA2F6-3839-335C-FB9A-4B11E8DE04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DC661AA-AAA1-7279-736A-916FC912453D}"/>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API Gateway</a:t>
            </a:r>
          </a:p>
        </p:txBody>
      </p:sp>
      <p:sp>
        <p:nvSpPr>
          <p:cNvPr id="8" name="TextBox 9">
            <a:extLst>
              <a:ext uri="{FF2B5EF4-FFF2-40B4-BE49-F238E27FC236}">
                <a16:creationId xmlns:a16="http://schemas.microsoft.com/office/drawing/2014/main" id="{58E8B902-E18E-2560-8B77-809D263CC3F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
        <p:nvSpPr>
          <p:cNvPr id="2" name="Rectangle 1">
            <a:extLst>
              <a:ext uri="{FF2B5EF4-FFF2-40B4-BE49-F238E27FC236}">
                <a16:creationId xmlns:a16="http://schemas.microsoft.com/office/drawing/2014/main" id="{B7DBFE17-580A-5540-0A14-4B17ABBAD3AD}"/>
              </a:ext>
            </a:extLst>
          </p:cNvPr>
          <p:cNvSpPr/>
          <p:nvPr/>
        </p:nvSpPr>
        <p:spPr>
          <a:xfrm>
            <a:off x="0" y="438150"/>
            <a:ext cx="9144000" cy="424815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CQRS</a:t>
            </a:r>
          </a:p>
          <a:p>
            <a:pPr algn="ctr"/>
            <a:r>
              <a:rPr lang="en-US" sz="4400" dirty="0">
                <a:solidFill>
                  <a:schemeClr val="tx1"/>
                </a:solidFill>
              </a:rPr>
              <a:t>and</a:t>
            </a:r>
            <a:br>
              <a:rPr lang="en-US" sz="4400" dirty="0">
                <a:solidFill>
                  <a:schemeClr val="tx1"/>
                </a:solidFill>
              </a:rPr>
            </a:br>
            <a:r>
              <a:rPr lang="en-US" sz="4400" dirty="0" err="1">
                <a:solidFill>
                  <a:schemeClr val="tx1"/>
                </a:solidFill>
              </a:rPr>
              <a:t>GraphQL</a:t>
            </a:r>
            <a:endParaRPr lang="en-US" sz="4400" dirty="0">
              <a:solidFill>
                <a:schemeClr val="tx1"/>
              </a:solidFill>
            </a:endParaRPr>
          </a:p>
        </p:txBody>
      </p:sp>
    </p:spTree>
    <p:extLst>
      <p:ext uri="{BB962C8B-B14F-4D97-AF65-F5344CB8AC3E}">
        <p14:creationId xmlns:p14="http://schemas.microsoft.com/office/powerpoint/2010/main" val="1412688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78B20-521A-A302-5816-D102EDB972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A239A-3A83-FEBB-C054-DA3CCAC40630}"/>
              </a:ext>
            </a:extLst>
          </p:cNvPr>
          <p:cNvSpPr>
            <a:spLocks noGrp="1"/>
          </p:cNvSpPr>
          <p:nvPr>
            <p:ph type="title"/>
          </p:nvPr>
        </p:nvSpPr>
        <p:spPr/>
        <p:txBody>
          <a:bodyPr/>
          <a:lstStyle/>
          <a:p>
            <a:r>
              <a:rPr lang="en-US" dirty="0"/>
              <a:t>CQRS and </a:t>
            </a:r>
            <a:r>
              <a:rPr lang="en-US" dirty="0" err="1"/>
              <a:t>GraphQL</a:t>
            </a:r>
            <a:endParaRPr lang="en-US" dirty="0"/>
          </a:p>
        </p:txBody>
      </p:sp>
      <p:pic>
        <p:nvPicPr>
          <p:cNvPr id="4" name="Picture 3">
            <a:extLst>
              <a:ext uri="{FF2B5EF4-FFF2-40B4-BE49-F238E27FC236}">
                <a16:creationId xmlns:a16="http://schemas.microsoft.com/office/drawing/2014/main" id="{D6D51399-21C6-7B03-BEE1-1BFB73EA532C}"/>
              </a:ext>
            </a:extLst>
          </p:cNvPr>
          <p:cNvPicPr>
            <a:picLocks noChangeAspect="1"/>
          </p:cNvPicPr>
          <p:nvPr/>
        </p:nvPicPr>
        <p:blipFill>
          <a:blip r:embed="rId2"/>
          <a:stretch>
            <a:fillRect/>
          </a:stretch>
        </p:blipFill>
        <p:spPr>
          <a:xfrm>
            <a:off x="1066800" y="590550"/>
            <a:ext cx="6477000" cy="4027416"/>
          </a:xfrm>
          <a:prstGeom prst="rect">
            <a:avLst/>
          </a:prstGeom>
        </p:spPr>
      </p:pic>
      <p:sp>
        <p:nvSpPr>
          <p:cNvPr id="7" name="Rounded Rectangle 6">
            <a:extLst>
              <a:ext uri="{FF2B5EF4-FFF2-40B4-BE49-F238E27FC236}">
                <a16:creationId xmlns:a16="http://schemas.microsoft.com/office/drawing/2014/main" id="{75876FE3-5EF5-5342-072E-9A7074F46314}"/>
              </a:ext>
            </a:extLst>
          </p:cNvPr>
          <p:cNvSpPr/>
          <p:nvPr/>
        </p:nvSpPr>
        <p:spPr>
          <a:xfrm>
            <a:off x="5486400" y="2724150"/>
            <a:ext cx="533400" cy="457200"/>
          </a:xfrm>
          <a:prstGeom prst="roundRect">
            <a:avLst/>
          </a:prstGeom>
          <a:noFill/>
          <a:ln w="508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A016CA-BF3A-5297-ED7D-A6BF6E664529}"/>
              </a:ext>
            </a:extLst>
          </p:cNvPr>
          <p:cNvSpPr txBox="1"/>
          <p:nvPr/>
        </p:nvSpPr>
        <p:spPr>
          <a:xfrm>
            <a:off x="172570" y="742950"/>
            <a:ext cx="1751890" cy="646331"/>
          </a:xfrm>
          <a:prstGeom prst="rect">
            <a:avLst/>
          </a:prstGeom>
          <a:noFill/>
        </p:spPr>
        <p:txBody>
          <a:bodyPr wrap="none" rtlCol="0">
            <a:spAutoFit/>
          </a:bodyPr>
          <a:lstStyle/>
          <a:p>
            <a:r>
              <a:rPr lang="en-US" dirty="0">
                <a:solidFill>
                  <a:srgbClr val="7030A0"/>
                </a:solidFill>
              </a:rPr>
              <a:t>What the heck is</a:t>
            </a:r>
            <a:br>
              <a:rPr lang="en-US" dirty="0">
                <a:solidFill>
                  <a:srgbClr val="7030A0"/>
                </a:solidFill>
              </a:rPr>
            </a:br>
            <a:r>
              <a:rPr lang="en-US" dirty="0">
                <a:solidFill>
                  <a:srgbClr val="7030A0"/>
                </a:solidFill>
              </a:rPr>
              <a:t>that stuff?</a:t>
            </a:r>
          </a:p>
        </p:txBody>
      </p:sp>
      <p:sp>
        <p:nvSpPr>
          <p:cNvPr id="9" name="Rounded Rectangle 8">
            <a:extLst>
              <a:ext uri="{FF2B5EF4-FFF2-40B4-BE49-F238E27FC236}">
                <a16:creationId xmlns:a16="http://schemas.microsoft.com/office/drawing/2014/main" id="{67DF9DAA-954C-6586-C14B-518EFBAC28D9}"/>
              </a:ext>
            </a:extLst>
          </p:cNvPr>
          <p:cNvSpPr/>
          <p:nvPr/>
        </p:nvSpPr>
        <p:spPr>
          <a:xfrm>
            <a:off x="4038600" y="3257550"/>
            <a:ext cx="533400" cy="457200"/>
          </a:xfrm>
          <a:prstGeom prst="roundRect">
            <a:avLst/>
          </a:prstGeom>
          <a:noFill/>
          <a:ln w="508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19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6F924B-C5B7-81DD-FBDC-B07F40CAFF49}"/>
              </a:ext>
            </a:extLst>
          </p:cNvPr>
          <p:cNvPicPr>
            <a:picLocks noChangeAspect="1"/>
          </p:cNvPicPr>
          <p:nvPr/>
        </p:nvPicPr>
        <p:blipFill>
          <a:blip r:embed="rId2"/>
          <a:stretch>
            <a:fillRect/>
          </a:stretch>
        </p:blipFill>
        <p:spPr>
          <a:xfrm>
            <a:off x="4876800" y="133350"/>
            <a:ext cx="4047865" cy="4476750"/>
          </a:xfrm>
          <a:prstGeom prst="rect">
            <a:avLst/>
          </a:prstGeom>
        </p:spPr>
      </p:pic>
      <p:sp>
        <p:nvSpPr>
          <p:cNvPr id="6" name="Content Placeholder 5">
            <a:extLst>
              <a:ext uri="{FF2B5EF4-FFF2-40B4-BE49-F238E27FC236}">
                <a16:creationId xmlns:a16="http://schemas.microsoft.com/office/drawing/2014/main" id="{57FF8868-EB1F-0805-DB30-0FFFB2DF014C}"/>
              </a:ext>
            </a:extLst>
          </p:cNvPr>
          <p:cNvSpPr>
            <a:spLocks noGrp="1"/>
          </p:cNvSpPr>
          <p:nvPr>
            <p:ph idx="1"/>
          </p:nvPr>
        </p:nvSpPr>
        <p:spPr>
          <a:xfrm>
            <a:off x="76200" y="590550"/>
            <a:ext cx="4724400" cy="4038600"/>
          </a:xfrm>
        </p:spPr>
        <p:txBody>
          <a:bodyPr/>
          <a:lstStyle/>
          <a:p>
            <a:r>
              <a:rPr lang="en-US" dirty="0"/>
              <a:t>We have seen that microservices leads to little bits of “data” all over the place.</a:t>
            </a:r>
          </a:p>
          <a:p>
            <a:r>
              <a:rPr lang="en-US" dirty="0"/>
              <a:t>Something that a user thinks of as a “thing”</a:t>
            </a:r>
            <a:br>
              <a:rPr lang="en-US" dirty="0"/>
            </a:br>
            <a:r>
              <a:rPr lang="en-US" dirty="0"/>
              <a:t>is scattered all over the place.</a:t>
            </a:r>
          </a:p>
          <a:p>
            <a:r>
              <a:rPr lang="en-US" dirty="0"/>
              <a:t>We have seen how to handle this issue using various patterns for composition.</a:t>
            </a:r>
          </a:p>
          <a:p>
            <a:r>
              <a:rPr lang="en-US" dirty="0"/>
              <a:t>But,</a:t>
            </a:r>
          </a:p>
          <a:p>
            <a:pPr lvl="1"/>
            <a:r>
              <a:rPr lang="en-US" dirty="0"/>
              <a:t>Most of the time things are not changing.</a:t>
            </a:r>
          </a:p>
          <a:p>
            <a:pPr lvl="1"/>
            <a:r>
              <a:rPr lang="en-US" dirty="0"/>
              <a:t>The vast majority of requests are reads.</a:t>
            </a:r>
          </a:p>
          <a:p>
            <a:pPr lvl="1"/>
            <a:r>
              <a:rPr lang="en-US" dirty="0"/>
              <a:t>I would like something more view like</a:t>
            </a:r>
            <a:br>
              <a:rPr lang="en-US" dirty="0"/>
            </a:br>
            <a:r>
              <a:rPr lang="en-US" dirty="0"/>
              <a:t>and with better query support than just</a:t>
            </a:r>
            <a:br>
              <a:rPr lang="en-US" dirty="0"/>
            </a:br>
            <a:r>
              <a:rPr lang="en-US" dirty="0"/>
              <a:t>query string in URLs.</a:t>
            </a:r>
          </a:p>
        </p:txBody>
      </p:sp>
      <p:sp>
        <p:nvSpPr>
          <p:cNvPr id="5" name="Title 4">
            <a:extLst>
              <a:ext uri="{FF2B5EF4-FFF2-40B4-BE49-F238E27FC236}">
                <a16:creationId xmlns:a16="http://schemas.microsoft.com/office/drawing/2014/main" id="{592F75D2-406D-4D9E-7181-DF4E2B03796E}"/>
              </a:ext>
            </a:extLst>
          </p:cNvPr>
          <p:cNvSpPr>
            <a:spLocks noGrp="1"/>
          </p:cNvSpPr>
          <p:nvPr>
            <p:ph type="title"/>
          </p:nvPr>
        </p:nvSpPr>
        <p:spPr/>
        <p:txBody>
          <a:bodyPr/>
          <a:lstStyle/>
          <a:p>
            <a:r>
              <a:rPr lang="en-US" dirty="0"/>
              <a:t>CQRS</a:t>
            </a:r>
          </a:p>
        </p:txBody>
      </p:sp>
    </p:spTree>
    <p:extLst>
      <p:ext uri="{BB962C8B-B14F-4D97-AF65-F5344CB8AC3E}">
        <p14:creationId xmlns:p14="http://schemas.microsoft.com/office/powerpoint/2010/main" val="1308560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504D50-F3EC-4955-E52A-291FC98EFD8E}"/>
              </a:ext>
            </a:extLst>
          </p:cNvPr>
          <p:cNvSpPr>
            <a:spLocks noGrp="1"/>
          </p:cNvSpPr>
          <p:nvPr>
            <p:ph type="title"/>
          </p:nvPr>
        </p:nvSpPr>
        <p:spPr/>
        <p:txBody>
          <a:bodyPr/>
          <a:lstStyle/>
          <a:p>
            <a:r>
              <a:rPr lang="en-US" dirty="0"/>
              <a:t>REST vs </a:t>
            </a:r>
            <a:r>
              <a:rPr lang="en-US" dirty="0" err="1"/>
              <a:t>GraphQL</a:t>
            </a:r>
            <a:r>
              <a:rPr lang="en-US" dirty="0"/>
              <a:t> in a Nutshell</a:t>
            </a:r>
          </a:p>
        </p:txBody>
      </p:sp>
      <p:pic>
        <p:nvPicPr>
          <p:cNvPr id="4" name="Picture 3">
            <a:extLst>
              <a:ext uri="{FF2B5EF4-FFF2-40B4-BE49-F238E27FC236}">
                <a16:creationId xmlns:a16="http://schemas.microsoft.com/office/drawing/2014/main" id="{05163E0E-44DA-4048-A30A-CD1B0A78D22B}"/>
              </a:ext>
            </a:extLst>
          </p:cNvPr>
          <p:cNvPicPr>
            <a:picLocks noChangeAspect="1"/>
          </p:cNvPicPr>
          <p:nvPr/>
        </p:nvPicPr>
        <p:blipFill>
          <a:blip r:embed="rId2"/>
          <a:stretch>
            <a:fillRect/>
          </a:stretch>
        </p:blipFill>
        <p:spPr>
          <a:xfrm>
            <a:off x="228600" y="590550"/>
            <a:ext cx="3321395" cy="3893620"/>
          </a:xfrm>
          <a:prstGeom prst="rect">
            <a:avLst/>
          </a:prstGeom>
        </p:spPr>
      </p:pic>
      <p:pic>
        <p:nvPicPr>
          <p:cNvPr id="5" name="Picture 4">
            <a:extLst>
              <a:ext uri="{FF2B5EF4-FFF2-40B4-BE49-F238E27FC236}">
                <a16:creationId xmlns:a16="http://schemas.microsoft.com/office/drawing/2014/main" id="{37CADB28-8285-4191-8E9A-0F833AD5D867}"/>
              </a:ext>
            </a:extLst>
          </p:cNvPr>
          <p:cNvPicPr>
            <a:picLocks noChangeAspect="1"/>
          </p:cNvPicPr>
          <p:nvPr/>
        </p:nvPicPr>
        <p:blipFill>
          <a:blip r:embed="rId3"/>
          <a:stretch>
            <a:fillRect/>
          </a:stretch>
        </p:blipFill>
        <p:spPr>
          <a:xfrm>
            <a:off x="4191000" y="570208"/>
            <a:ext cx="3689519" cy="2814352"/>
          </a:xfrm>
          <a:prstGeom prst="rect">
            <a:avLst/>
          </a:prstGeom>
        </p:spPr>
      </p:pic>
    </p:spTree>
    <p:extLst>
      <p:ext uri="{BB962C8B-B14F-4D97-AF65-F5344CB8AC3E}">
        <p14:creationId xmlns:p14="http://schemas.microsoft.com/office/powerpoint/2010/main" val="3092963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97C6FD-F8FA-0925-2DE8-483AED0CF6CA}"/>
              </a:ext>
            </a:extLst>
          </p:cNvPr>
          <p:cNvSpPr>
            <a:spLocks noGrp="1"/>
          </p:cNvSpPr>
          <p:nvPr>
            <p:ph idx="1"/>
          </p:nvPr>
        </p:nvSpPr>
        <p:spPr/>
        <p:txBody>
          <a:bodyPr/>
          <a:lstStyle/>
          <a:p>
            <a:pPr marL="0" indent="0">
              <a:buNone/>
            </a:pPr>
            <a:r>
              <a:rPr lang="en-US" sz="1400" dirty="0"/>
              <a:t>Here are some core concepts in </a:t>
            </a:r>
            <a:r>
              <a:rPr lang="en-US" sz="1400" dirty="0" err="1"/>
              <a:t>GraphQL</a:t>
            </a:r>
            <a:r>
              <a:rPr lang="en-US" sz="1400" dirty="0"/>
              <a:t>:</a:t>
            </a:r>
          </a:p>
          <a:p>
            <a:r>
              <a:rPr lang="en-US" sz="1200" dirty="0"/>
              <a:t>Schema: </a:t>
            </a:r>
            <a:r>
              <a:rPr lang="en-US" sz="1200" dirty="0" err="1"/>
              <a:t>GraphQL</a:t>
            </a:r>
            <a:r>
              <a:rPr lang="en-US" sz="1200" dirty="0"/>
              <a:t> uses schemas to define the types of operations or queries that can be performed. The schema acts as an interface between the client and the server to fetch or modify data.</a:t>
            </a:r>
          </a:p>
          <a:p>
            <a:r>
              <a:rPr lang="en-US" sz="1200" dirty="0"/>
              <a:t>Types: </a:t>
            </a:r>
            <a:r>
              <a:rPr lang="en-US" sz="1200" dirty="0" err="1"/>
              <a:t>GraphQL</a:t>
            </a:r>
            <a:r>
              <a:rPr lang="en-US" sz="1200" dirty="0"/>
              <a:t>, like REST, has various data types in an API. These include String, Int, Boolean, or custom object types that the developer defines. Each field of a </a:t>
            </a:r>
            <a:r>
              <a:rPr lang="en-US" sz="1200" dirty="0" err="1"/>
              <a:t>GraphQL</a:t>
            </a:r>
            <a:r>
              <a:rPr lang="en-US" sz="1200" dirty="0"/>
              <a:t> type has its own type. For example, in your </a:t>
            </a:r>
            <a:r>
              <a:rPr lang="en-US" sz="1200" dirty="0" err="1"/>
              <a:t>GraphQL</a:t>
            </a:r>
            <a:r>
              <a:rPr lang="en-US" sz="1200" dirty="0"/>
              <a:t>, the </a:t>
            </a:r>
            <a:r>
              <a:rPr lang="en-US" sz="1200" dirty="0" err="1"/>
              <a:t>book_name</a:t>
            </a:r>
            <a:r>
              <a:rPr lang="en-US" sz="1200" dirty="0"/>
              <a:t> field of the Book type is a String, and the </a:t>
            </a:r>
            <a:r>
              <a:rPr lang="en-US" sz="1200" dirty="0" err="1"/>
              <a:t>publish_date</a:t>
            </a:r>
            <a:r>
              <a:rPr lang="en-US" sz="1200" dirty="0"/>
              <a:t> field is an Int. Is that clear?</a:t>
            </a:r>
          </a:p>
          <a:p>
            <a:r>
              <a:rPr lang="en-US" sz="1200" dirty="0"/>
              <a:t>Queries: </a:t>
            </a:r>
            <a:r>
              <a:rPr lang="en-US" sz="1200" dirty="0" err="1"/>
              <a:t>GraphQL</a:t>
            </a:r>
            <a:r>
              <a:rPr lang="en-US" sz="1200" dirty="0"/>
              <a:t> is a query language that lets clients specify the shape and content of the data they want from the server. Clients can use </a:t>
            </a:r>
            <a:r>
              <a:rPr lang="en-US" sz="1200" dirty="0" err="1"/>
              <a:t>GraphQL</a:t>
            </a:r>
            <a:r>
              <a:rPr lang="en-US" sz="1200" dirty="0"/>
              <a:t> to request specific fields and nested data in their queries, and the server will respond with data that matches the same structure as the queries. This enables clients to fetch only the data they need, avoiding unnecessary or excessive requests to the server.</a:t>
            </a:r>
          </a:p>
          <a:p>
            <a:r>
              <a:rPr lang="en-US" sz="1200" strike="sngStrike" dirty="0"/>
              <a:t>Mutations: Mutations are a way of modifying data with </a:t>
            </a:r>
            <a:r>
              <a:rPr lang="en-US" sz="1200" strike="sngStrike" dirty="0" err="1"/>
              <a:t>GraphQL</a:t>
            </a:r>
            <a:r>
              <a:rPr lang="en-US" sz="1200" strike="sngStrike" dirty="0"/>
              <a:t>. Unlike queries, which are mainly for retrieving data from the server, mutations are for creating, updating, or deleting data on the server. Mutations ensure that the data written to the server is predictable.</a:t>
            </a:r>
          </a:p>
          <a:p>
            <a:r>
              <a:rPr lang="en-US" sz="1200" strike="sngStrike" dirty="0"/>
              <a:t>Subscriptions: Subscriptions in </a:t>
            </a:r>
            <a:r>
              <a:rPr lang="en-US" sz="1200" strike="sngStrike" dirty="0" err="1"/>
              <a:t>GraphQL</a:t>
            </a:r>
            <a:r>
              <a:rPr lang="en-US" sz="1200" strike="sngStrike" dirty="0"/>
              <a:t> enable real-time updates such as notifications. Clients can use subscriptions to listen for specific events or actions on the server. When those events or actions occur, the server sends notifications to the subscribed clients.</a:t>
            </a:r>
          </a:p>
          <a:p>
            <a:r>
              <a:rPr lang="en-US" sz="1200" dirty="0"/>
              <a:t>Resolvers: A resolver is a function that connects a schema field to a data source, where it can fetch or modify data according to the query. Resolvers are the bridge between the schema and the data, and they handle the logic for data manipulation and retrieval.</a:t>
            </a:r>
          </a:p>
        </p:txBody>
      </p:sp>
      <p:sp>
        <p:nvSpPr>
          <p:cNvPr id="3" name="Title 2">
            <a:extLst>
              <a:ext uri="{FF2B5EF4-FFF2-40B4-BE49-F238E27FC236}">
                <a16:creationId xmlns:a16="http://schemas.microsoft.com/office/drawing/2014/main" id="{D75BE458-68E4-7AEF-7887-83BE0FA8BD46}"/>
              </a:ext>
            </a:extLst>
          </p:cNvPr>
          <p:cNvSpPr>
            <a:spLocks noGrp="1"/>
          </p:cNvSpPr>
          <p:nvPr>
            <p:ph type="title"/>
          </p:nvPr>
        </p:nvSpPr>
        <p:spPr/>
        <p:txBody>
          <a:bodyPr/>
          <a:lstStyle/>
          <a:p>
            <a:r>
              <a:rPr lang="en-US" dirty="0" err="1"/>
              <a:t>GraphQL</a:t>
            </a:r>
            <a:r>
              <a:rPr lang="en-US" dirty="0"/>
              <a:t> </a:t>
            </a:r>
            <a:r>
              <a:rPr lang="en-US" dirty="0" err="1"/>
              <a:t>Concepte</a:t>
            </a:r>
            <a:endParaRPr lang="en-US" dirty="0"/>
          </a:p>
        </p:txBody>
      </p:sp>
    </p:spTree>
    <p:extLst>
      <p:ext uri="{BB962C8B-B14F-4D97-AF65-F5344CB8AC3E}">
        <p14:creationId xmlns:p14="http://schemas.microsoft.com/office/powerpoint/2010/main" val="253522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C9A1E9-89ED-6F8E-7237-D8F6527F22DB}"/>
              </a:ext>
            </a:extLst>
          </p:cNvPr>
          <p:cNvSpPr>
            <a:spLocks noGrp="1"/>
          </p:cNvSpPr>
          <p:nvPr>
            <p:ph idx="1"/>
          </p:nvPr>
        </p:nvSpPr>
        <p:spPr/>
        <p:txBody>
          <a:bodyPr/>
          <a:lstStyle/>
          <a:p>
            <a:r>
              <a:rPr lang="en-US" sz="1600" dirty="0"/>
              <a:t>Show the </a:t>
            </a:r>
            <a:r>
              <a:rPr lang="en-US" sz="1600" dirty="0" err="1"/>
              <a:t>GraphQL</a:t>
            </a:r>
            <a:r>
              <a:rPr lang="en-US" sz="1600" dirty="0"/>
              <a:t> Overviews</a:t>
            </a:r>
          </a:p>
          <a:p>
            <a:pPr lvl="1"/>
            <a:r>
              <a:rPr lang="en-US" sz="1400" dirty="0">
                <a:hlinkClick r:id="rId2"/>
              </a:rPr>
              <a:t>REST vs. GraphQL: A Detailed Comparison of API Architectures for Developers</a:t>
            </a:r>
            <a:endParaRPr lang="en-US" sz="1400" dirty="0"/>
          </a:p>
          <a:p>
            <a:pPr lvl="1"/>
            <a:r>
              <a:rPr lang="en-US" sz="1400" dirty="0">
                <a:hlinkClick r:id="rId3"/>
              </a:rPr>
              <a:t>GraphQL: An Introduction</a:t>
            </a:r>
            <a:endParaRPr lang="en-US" sz="1400" dirty="0"/>
          </a:p>
          <a:p>
            <a:pPr lvl="1"/>
            <a:r>
              <a:rPr lang="en-US" sz="1400" dirty="0" err="1">
                <a:hlinkClick r:id="rId4"/>
              </a:rPr>
              <a:t>FastAPI</a:t>
            </a:r>
            <a:r>
              <a:rPr lang="en-US" sz="1400" dirty="0">
                <a:hlinkClick r:id="rId4"/>
              </a:rPr>
              <a:t> with </a:t>
            </a:r>
            <a:r>
              <a:rPr lang="en-US" sz="1400" dirty="0" err="1">
                <a:hlinkClick r:id="rId4"/>
              </a:rPr>
              <a:t>GraphQL</a:t>
            </a:r>
            <a:r>
              <a:rPr lang="en-US" sz="1400" dirty="0">
                <a:hlinkClick r:id="rId4"/>
              </a:rPr>
              <a:t>: Delving Deep into Modern API Development</a:t>
            </a:r>
            <a:endParaRPr lang="en-US" sz="1400" dirty="0"/>
          </a:p>
          <a:p>
            <a:pPr lvl="1"/>
            <a:r>
              <a:rPr lang="en-US" sz="1600" dirty="0"/>
              <a:t>Lectures/W4153-2024F-12-Sample-Project-EDA:MDP-AdvancedComposition-APIGW-GraphQL-Kubernetes/generalpresentation1-180129061029.pdf</a:t>
            </a:r>
            <a:br>
              <a:rPr lang="en-US" sz="1600" dirty="0"/>
            </a:br>
            <a:endParaRPr lang="en-US" sz="1600" dirty="0"/>
          </a:p>
          <a:p>
            <a:r>
              <a:rPr lang="en-US" sz="1600" dirty="0"/>
              <a:t>How this comes together: </a:t>
            </a:r>
          </a:p>
          <a:p>
            <a:pPr lvl="1"/>
            <a:r>
              <a:rPr lang="en-US" sz="1400" dirty="0"/>
              <a:t>A script (or scripts) creates the query schema and database, and loads the data.</a:t>
            </a:r>
          </a:p>
          <a:p>
            <a:pPr lvl="1"/>
            <a:r>
              <a:rPr lang="en-US" sz="1400" dirty="0"/>
              <a:t>Microservices emit a resource change event via middleware to a topic, e.g. “</a:t>
            </a:r>
            <a:r>
              <a:rPr lang="en-US" sz="1400" dirty="0" err="1"/>
              <a:t>person_change_event</a:t>
            </a:r>
            <a:r>
              <a:rPr lang="en-US" sz="1400" dirty="0"/>
              <a:t>.”</a:t>
            </a:r>
          </a:p>
          <a:p>
            <a:pPr lvl="1"/>
            <a:r>
              <a:rPr lang="en-US" sz="1400" dirty="0"/>
              <a:t>A </a:t>
            </a:r>
            <a:r>
              <a:rPr lang="en-US" sz="1400" dirty="0" err="1"/>
              <a:t>FaaS</a:t>
            </a:r>
            <a:r>
              <a:rPr lang="en-US" sz="1400" dirty="0"/>
              <a:t> instance reacts to the event and updates “the copy.”</a:t>
            </a:r>
          </a:p>
          <a:p>
            <a:pPr lvl="1"/>
            <a:r>
              <a:rPr lang="en-US" sz="1400" dirty="0"/>
              <a:t>Simple, very simple, </a:t>
            </a:r>
            <a:r>
              <a:rPr lang="en-US" sz="1400" dirty="0" err="1"/>
              <a:t>GraphQL</a:t>
            </a:r>
            <a:r>
              <a:rPr lang="en-US" sz="1400" dirty="0"/>
              <a:t> service for query. You only need to do resolvers.</a:t>
            </a:r>
          </a:p>
          <a:p>
            <a:pPr lvl="1"/>
            <a:r>
              <a:rPr lang="en-US" sz="1400" dirty="0"/>
              <a:t>Links in query enable update of the underlying data through the composites.</a:t>
            </a:r>
          </a:p>
        </p:txBody>
      </p:sp>
      <p:sp>
        <p:nvSpPr>
          <p:cNvPr id="3" name="Title 2">
            <a:extLst>
              <a:ext uri="{FF2B5EF4-FFF2-40B4-BE49-F238E27FC236}">
                <a16:creationId xmlns:a16="http://schemas.microsoft.com/office/drawing/2014/main" id="{D0CA1437-20B9-2ABE-1E07-0D74553B1FF3}"/>
              </a:ext>
            </a:extLst>
          </p:cNvPr>
          <p:cNvSpPr>
            <a:spLocks noGrp="1"/>
          </p:cNvSpPr>
          <p:nvPr>
            <p:ph type="title"/>
          </p:nvPr>
        </p:nvSpPr>
        <p:spPr/>
        <p:txBody>
          <a:bodyPr/>
          <a:lstStyle/>
          <a:p>
            <a:r>
              <a:rPr lang="en-US" dirty="0" err="1"/>
              <a:t>GraphQL</a:t>
            </a:r>
            <a:endParaRPr lang="en-US" dirty="0"/>
          </a:p>
        </p:txBody>
      </p:sp>
    </p:spTree>
    <p:extLst>
      <p:ext uri="{BB962C8B-B14F-4D97-AF65-F5344CB8AC3E}">
        <p14:creationId xmlns:p14="http://schemas.microsoft.com/office/powerpoint/2010/main" val="1543111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207D7-9EF0-7F3F-652E-194899A5183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B8A187E-02A7-1E5B-31E0-793D8B34C17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7763891-B522-2EBA-30E7-1E526CADE6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EFE88876-DD53-6ECE-9153-6AC2EE9D6F1C}"/>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API Gateway</a:t>
            </a:r>
          </a:p>
        </p:txBody>
      </p:sp>
      <p:sp>
        <p:nvSpPr>
          <p:cNvPr id="8" name="TextBox 9">
            <a:extLst>
              <a:ext uri="{FF2B5EF4-FFF2-40B4-BE49-F238E27FC236}">
                <a16:creationId xmlns:a16="http://schemas.microsoft.com/office/drawing/2014/main" id="{37A8692D-994C-5D8D-E3A2-7F5FBD57D54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
        <p:nvSpPr>
          <p:cNvPr id="2" name="Rectangle 1">
            <a:extLst>
              <a:ext uri="{FF2B5EF4-FFF2-40B4-BE49-F238E27FC236}">
                <a16:creationId xmlns:a16="http://schemas.microsoft.com/office/drawing/2014/main" id="{F8ED84C6-6D3A-DAFE-6271-CD098C54B4EA}"/>
              </a:ext>
            </a:extLst>
          </p:cNvPr>
          <p:cNvSpPr/>
          <p:nvPr/>
        </p:nvSpPr>
        <p:spPr>
          <a:xfrm>
            <a:off x="0" y="438150"/>
            <a:ext cx="9144000" cy="424815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Updates and Sagas</a:t>
            </a:r>
          </a:p>
        </p:txBody>
      </p:sp>
    </p:spTree>
    <p:extLst>
      <p:ext uri="{BB962C8B-B14F-4D97-AF65-F5344CB8AC3E}">
        <p14:creationId xmlns:p14="http://schemas.microsoft.com/office/powerpoint/2010/main" val="265613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C95D-8CB3-A027-1C3E-158872B4C9A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DB6A277-42B5-E823-820A-D197F553CC0B}"/>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363B331B-C1DC-9D04-93AB-31D6EA254792}"/>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80E1490E-B588-ADF9-01E8-273C4B9FE39D}"/>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D1EAD434-14B9-42D7-7224-00E8045C53E6}"/>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658080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21168-2E61-D354-48CB-0D884DF028D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EDAD1-76CD-A692-0692-CD77767AB100}"/>
              </a:ext>
            </a:extLst>
          </p:cNvPr>
          <p:cNvSpPr>
            <a:spLocks noGrp="1"/>
          </p:cNvSpPr>
          <p:nvPr>
            <p:ph idx="1"/>
          </p:nvPr>
        </p:nvSpPr>
        <p:spPr>
          <a:xfrm>
            <a:off x="152400" y="590550"/>
            <a:ext cx="8839200" cy="1022350"/>
          </a:xfrm>
        </p:spPr>
        <p:txBody>
          <a:bodyPr/>
          <a:lstStyle/>
          <a:p>
            <a:r>
              <a:rPr lang="en-US" sz="1800" dirty="0"/>
              <a:t>We saw the basic diagram, but …</a:t>
            </a:r>
            <a:br>
              <a:rPr lang="en-US" sz="1800" dirty="0"/>
            </a:br>
            <a:r>
              <a:rPr lang="en-US" sz="1800" dirty="0"/>
              <a:t>this is an anti-pattern and does not scale.</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But, how do you write the event driven microservices?</a:t>
            </a:r>
          </a:p>
          <a:p>
            <a:pPr lvl="1"/>
            <a:r>
              <a:rPr lang="en-US" sz="1600" dirty="0"/>
              <a:t>Well, you can just write code … …</a:t>
            </a:r>
          </a:p>
          <a:p>
            <a:pPr lvl="1"/>
            <a:r>
              <a:rPr lang="en-US" sz="1600" dirty="0"/>
              <a:t>Or use a state machines abstraction.</a:t>
            </a:r>
          </a:p>
          <a:p>
            <a:pPr lvl="1"/>
            <a:r>
              <a:rPr lang="en-US" dirty="0"/>
              <a:t>… …</a:t>
            </a:r>
            <a:endParaRPr lang="en-US" sz="1600" dirty="0"/>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460A7159-1830-1B6B-08C1-36844D6C421B}"/>
              </a:ext>
            </a:extLst>
          </p:cNvPr>
          <p:cNvSpPr>
            <a:spLocks noGrp="1"/>
          </p:cNvSpPr>
          <p:nvPr>
            <p:ph type="title"/>
          </p:nvPr>
        </p:nvSpPr>
        <p:spPr/>
        <p:txBody>
          <a:bodyPr/>
          <a:lstStyle/>
          <a:p>
            <a:r>
              <a:rPr lang="en-US" dirty="0"/>
              <a:t>Choreography</a:t>
            </a:r>
          </a:p>
        </p:txBody>
      </p:sp>
      <p:pic>
        <p:nvPicPr>
          <p:cNvPr id="4" name="Picture 3">
            <a:extLst>
              <a:ext uri="{FF2B5EF4-FFF2-40B4-BE49-F238E27FC236}">
                <a16:creationId xmlns:a16="http://schemas.microsoft.com/office/drawing/2014/main" id="{42C0A330-2ED7-CF7F-9339-D454448B44B0}"/>
              </a:ext>
            </a:extLst>
          </p:cNvPr>
          <p:cNvPicPr>
            <a:picLocks noChangeAspect="1"/>
          </p:cNvPicPr>
          <p:nvPr/>
        </p:nvPicPr>
        <p:blipFill>
          <a:blip r:embed="rId2"/>
          <a:stretch>
            <a:fillRect/>
          </a:stretch>
        </p:blipFill>
        <p:spPr>
          <a:xfrm>
            <a:off x="5105400" y="26435"/>
            <a:ext cx="1911305" cy="1479550"/>
          </a:xfrm>
          <a:prstGeom prst="rect">
            <a:avLst/>
          </a:prstGeom>
        </p:spPr>
      </p:pic>
      <p:pic>
        <p:nvPicPr>
          <p:cNvPr id="3074" name="Picture 2">
            <a:extLst>
              <a:ext uri="{FF2B5EF4-FFF2-40B4-BE49-F238E27FC236}">
                <a16:creationId xmlns:a16="http://schemas.microsoft.com/office/drawing/2014/main" id="{8A294118-65FF-F9AE-91FA-6ADA826A3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3831"/>
            <a:ext cx="2875430" cy="2076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8254A8-4E5D-C2DE-3AAD-073AB1131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819" y="1493456"/>
            <a:ext cx="2722465" cy="205086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49251368-261A-A342-9755-1D11AD767E03}"/>
              </a:ext>
            </a:extLst>
          </p:cNvPr>
          <p:cNvSpPr/>
          <p:nvPr/>
        </p:nvSpPr>
        <p:spPr>
          <a:xfrm>
            <a:off x="3147663" y="2331838"/>
            <a:ext cx="1676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523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7847B3-1E15-5F38-3973-EB1D448B5987}"/>
              </a:ext>
            </a:extLst>
          </p:cNvPr>
          <p:cNvSpPr>
            <a:spLocks noGrp="1"/>
          </p:cNvSpPr>
          <p:nvPr>
            <p:ph idx="1"/>
          </p:nvPr>
        </p:nvSpPr>
        <p:spPr>
          <a:xfrm>
            <a:off x="135116" y="552450"/>
            <a:ext cx="8839200" cy="4038600"/>
          </a:xfrm>
        </p:spPr>
        <p:txBody>
          <a:bodyPr/>
          <a:lstStyle/>
          <a:p>
            <a:pPr>
              <a:spcBef>
                <a:spcPts val="0"/>
              </a:spcBef>
              <a:spcAft>
                <a:spcPts val="200"/>
              </a:spcAft>
            </a:pPr>
            <a:r>
              <a:rPr lang="en-US" dirty="0"/>
              <a:t>Interesting questions on Ed</a:t>
            </a:r>
          </a:p>
          <a:p>
            <a:pPr>
              <a:spcBef>
                <a:spcPts val="0"/>
              </a:spcBef>
              <a:spcAft>
                <a:spcPts val="200"/>
              </a:spcAft>
            </a:pPr>
            <a:r>
              <a:rPr lang="en-US" dirty="0"/>
              <a:t>A quick overview of multi-tenancy</a:t>
            </a:r>
          </a:p>
          <a:p>
            <a:pPr>
              <a:spcBef>
                <a:spcPts val="0"/>
              </a:spcBef>
              <a:spcAft>
                <a:spcPts val="200"/>
              </a:spcAft>
            </a:pPr>
            <a:r>
              <a:rPr lang="en-US" dirty="0"/>
              <a:t>Initial final project checklist</a:t>
            </a:r>
          </a:p>
          <a:p>
            <a:pPr>
              <a:spcBef>
                <a:spcPts val="0"/>
              </a:spcBef>
              <a:spcAft>
                <a:spcPts val="200"/>
              </a:spcAft>
            </a:pPr>
            <a:r>
              <a:rPr lang="en-US" dirty="0"/>
              <a:t>Advanced composition</a:t>
            </a:r>
          </a:p>
          <a:p>
            <a:pPr lvl="1">
              <a:spcBef>
                <a:spcPts val="0"/>
              </a:spcBef>
              <a:spcAft>
                <a:spcPts val="200"/>
              </a:spcAft>
            </a:pPr>
            <a:r>
              <a:rPr lang="en-US" dirty="0"/>
              <a:t>Message Driven Processing</a:t>
            </a:r>
          </a:p>
          <a:p>
            <a:pPr lvl="1">
              <a:spcBef>
                <a:spcPts val="0"/>
              </a:spcBef>
              <a:spcAft>
                <a:spcPts val="200"/>
              </a:spcAft>
            </a:pPr>
            <a:r>
              <a:rPr lang="en-US" dirty="0"/>
              <a:t>Event Driven Architecture</a:t>
            </a:r>
          </a:p>
          <a:p>
            <a:pPr lvl="1">
              <a:spcBef>
                <a:spcPts val="0"/>
              </a:spcBef>
              <a:spcAft>
                <a:spcPts val="200"/>
              </a:spcAft>
            </a:pPr>
            <a:r>
              <a:rPr lang="en-US" dirty="0"/>
              <a:t>Workflow, service orchestration, workflow, BPM</a:t>
            </a:r>
          </a:p>
          <a:p>
            <a:pPr>
              <a:spcBef>
                <a:spcPts val="0"/>
              </a:spcBef>
              <a:spcAft>
                <a:spcPts val="200"/>
              </a:spcAft>
            </a:pPr>
            <a:r>
              <a:rPr lang="en-US" dirty="0"/>
              <a:t>DevOps – A quick overview</a:t>
            </a:r>
          </a:p>
          <a:p>
            <a:pPr lvl="1">
              <a:spcBef>
                <a:spcPts val="0"/>
              </a:spcBef>
              <a:spcAft>
                <a:spcPts val="200"/>
              </a:spcAft>
            </a:pPr>
            <a:r>
              <a:rPr lang="en-US" dirty="0"/>
              <a:t>Concepts</a:t>
            </a:r>
          </a:p>
          <a:p>
            <a:pPr lvl="1">
              <a:spcBef>
                <a:spcPts val="0"/>
              </a:spcBef>
              <a:spcAft>
                <a:spcPts val="200"/>
              </a:spcAft>
            </a:pPr>
            <a:r>
              <a:rPr lang="en-US" dirty="0"/>
              <a:t>Infrastructure as code</a:t>
            </a:r>
          </a:p>
          <a:p>
            <a:pPr lvl="1">
              <a:spcBef>
                <a:spcPts val="0"/>
              </a:spcBef>
              <a:spcAft>
                <a:spcPts val="200"/>
              </a:spcAft>
            </a:pPr>
            <a:r>
              <a:rPr lang="en-US" dirty="0"/>
              <a:t>CI/CD</a:t>
            </a:r>
          </a:p>
          <a:p>
            <a:pPr>
              <a:spcBef>
                <a:spcPts val="0"/>
              </a:spcBef>
              <a:spcAft>
                <a:spcPts val="200"/>
              </a:spcAft>
            </a:pPr>
            <a:r>
              <a:rPr lang="en-US" strike="sngStrike" dirty="0"/>
              <a:t>Kubernetes</a:t>
            </a:r>
          </a:p>
          <a:p>
            <a:pPr>
              <a:spcBef>
                <a:spcPts val="0"/>
              </a:spcBef>
              <a:spcAft>
                <a:spcPts val="200"/>
              </a:spcAft>
            </a:pPr>
            <a:r>
              <a:rPr lang="en-US" strike="sngStrike" dirty="0"/>
              <a:t>WebSocket and UI notification</a:t>
            </a:r>
          </a:p>
          <a:p>
            <a:pPr lvl="1">
              <a:spcBef>
                <a:spcPts val="0"/>
              </a:spcBef>
              <a:spcAft>
                <a:spcPts val="200"/>
              </a:spcAft>
            </a:pPr>
            <a:endParaRPr lang="en-US" dirty="0"/>
          </a:p>
          <a:p>
            <a:pPr lvl="1">
              <a:spcBef>
                <a:spcPts val="0"/>
              </a:spcBef>
              <a:spcAft>
                <a:spcPts val="200"/>
              </a:spcAft>
            </a:pPr>
            <a:endParaRPr lang="en-US" dirty="0"/>
          </a:p>
          <a:p>
            <a:pPr>
              <a:spcBef>
                <a:spcPts val="0"/>
              </a:spcBef>
              <a:spcAft>
                <a:spcPts val="200"/>
              </a:spcAft>
            </a:pPr>
            <a:endParaRPr lang="en-US" dirty="0"/>
          </a:p>
        </p:txBody>
      </p:sp>
      <p:sp>
        <p:nvSpPr>
          <p:cNvPr id="3" name="Title 2">
            <a:extLst>
              <a:ext uri="{FF2B5EF4-FFF2-40B4-BE49-F238E27FC236}">
                <a16:creationId xmlns:a16="http://schemas.microsoft.com/office/drawing/2014/main" id="{C35C5F96-4787-AF88-577A-D03AB851AC7D}"/>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015594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90EE64-622E-9049-020B-3744D94E4883}"/>
              </a:ext>
            </a:extLst>
          </p:cNvPr>
          <p:cNvSpPr>
            <a:spLocks noGrp="1"/>
          </p:cNvSpPr>
          <p:nvPr>
            <p:ph type="title"/>
          </p:nvPr>
        </p:nvSpPr>
        <p:spPr/>
        <p:txBody>
          <a:bodyPr/>
          <a:lstStyle/>
          <a:p>
            <a:r>
              <a:rPr lang="en-US" dirty="0"/>
              <a:t>Conceptual Approach</a:t>
            </a:r>
          </a:p>
        </p:txBody>
      </p:sp>
      <p:pic>
        <p:nvPicPr>
          <p:cNvPr id="7" name="Picture 6">
            <a:extLst>
              <a:ext uri="{FF2B5EF4-FFF2-40B4-BE49-F238E27FC236}">
                <a16:creationId xmlns:a16="http://schemas.microsoft.com/office/drawing/2014/main" id="{D937CF30-BED3-572E-7B3B-E1F256EACE40}"/>
              </a:ext>
            </a:extLst>
          </p:cNvPr>
          <p:cNvPicPr>
            <a:picLocks noChangeAspect="1"/>
          </p:cNvPicPr>
          <p:nvPr/>
        </p:nvPicPr>
        <p:blipFill>
          <a:blip r:embed="rId2"/>
          <a:stretch>
            <a:fillRect/>
          </a:stretch>
        </p:blipFill>
        <p:spPr>
          <a:xfrm>
            <a:off x="685800" y="627595"/>
            <a:ext cx="7772400" cy="3888310"/>
          </a:xfrm>
          <a:prstGeom prst="rect">
            <a:avLst/>
          </a:prstGeom>
        </p:spPr>
      </p:pic>
    </p:spTree>
    <p:extLst>
      <p:ext uri="{BB962C8B-B14F-4D97-AF65-F5344CB8AC3E}">
        <p14:creationId xmlns:p14="http://schemas.microsoft.com/office/powerpoint/2010/main" val="1203820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A542A-8E10-D975-4BB9-BC423E1EF1AD}"/>
              </a:ext>
            </a:extLst>
          </p:cNvPr>
          <p:cNvSpPr>
            <a:spLocks noGrp="1"/>
          </p:cNvSpPr>
          <p:nvPr>
            <p:ph type="title"/>
          </p:nvPr>
        </p:nvSpPr>
        <p:spPr/>
        <p:txBody>
          <a:bodyPr/>
          <a:lstStyle/>
          <a:p>
            <a:r>
              <a:rPr lang="en-US" dirty="0"/>
              <a:t>Google Pub Sub</a:t>
            </a:r>
          </a:p>
        </p:txBody>
      </p:sp>
      <p:pic>
        <p:nvPicPr>
          <p:cNvPr id="5" name="Picture 4">
            <a:extLst>
              <a:ext uri="{FF2B5EF4-FFF2-40B4-BE49-F238E27FC236}">
                <a16:creationId xmlns:a16="http://schemas.microsoft.com/office/drawing/2014/main" id="{4DA2C6B6-E022-3E28-22DB-94F23B46FA6C}"/>
              </a:ext>
            </a:extLst>
          </p:cNvPr>
          <p:cNvPicPr>
            <a:picLocks noChangeAspect="1"/>
          </p:cNvPicPr>
          <p:nvPr/>
        </p:nvPicPr>
        <p:blipFill>
          <a:blip r:embed="rId2"/>
          <a:stretch>
            <a:fillRect/>
          </a:stretch>
        </p:blipFill>
        <p:spPr>
          <a:xfrm>
            <a:off x="172570" y="2774056"/>
            <a:ext cx="5486400" cy="1739900"/>
          </a:xfrm>
          <a:prstGeom prst="rect">
            <a:avLst/>
          </a:prstGeom>
        </p:spPr>
      </p:pic>
      <p:pic>
        <p:nvPicPr>
          <p:cNvPr id="6" name="Picture 5">
            <a:extLst>
              <a:ext uri="{FF2B5EF4-FFF2-40B4-BE49-F238E27FC236}">
                <a16:creationId xmlns:a16="http://schemas.microsoft.com/office/drawing/2014/main" id="{1181E50A-77D5-A7FB-41E6-26951CB5C19B}"/>
              </a:ext>
            </a:extLst>
          </p:cNvPr>
          <p:cNvPicPr>
            <a:picLocks noChangeAspect="1"/>
          </p:cNvPicPr>
          <p:nvPr/>
        </p:nvPicPr>
        <p:blipFill>
          <a:blip r:embed="rId3"/>
          <a:stretch>
            <a:fillRect/>
          </a:stretch>
        </p:blipFill>
        <p:spPr>
          <a:xfrm>
            <a:off x="3602383" y="632360"/>
            <a:ext cx="5511800" cy="2717800"/>
          </a:xfrm>
          <a:prstGeom prst="rect">
            <a:avLst/>
          </a:prstGeom>
        </p:spPr>
      </p:pic>
      <p:pic>
        <p:nvPicPr>
          <p:cNvPr id="4" name="Picture 3">
            <a:extLst>
              <a:ext uri="{FF2B5EF4-FFF2-40B4-BE49-F238E27FC236}">
                <a16:creationId xmlns:a16="http://schemas.microsoft.com/office/drawing/2014/main" id="{0A8AD964-73BA-DCB5-41A2-F445575B123F}"/>
              </a:ext>
            </a:extLst>
          </p:cNvPr>
          <p:cNvPicPr>
            <a:picLocks noChangeAspect="1"/>
          </p:cNvPicPr>
          <p:nvPr/>
        </p:nvPicPr>
        <p:blipFill>
          <a:blip r:embed="rId4"/>
          <a:stretch>
            <a:fillRect/>
          </a:stretch>
        </p:blipFill>
        <p:spPr>
          <a:xfrm>
            <a:off x="76200" y="555534"/>
            <a:ext cx="4800600" cy="2107306"/>
          </a:xfrm>
          <a:prstGeom prst="rect">
            <a:avLst/>
          </a:prstGeom>
        </p:spPr>
      </p:pic>
    </p:spTree>
    <p:extLst>
      <p:ext uri="{BB962C8B-B14F-4D97-AF65-F5344CB8AC3E}">
        <p14:creationId xmlns:p14="http://schemas.microsoft.com/office/powerpoint/2010/main" val="2064315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428488-4AFE-C7CD-4F9E-7835E3BB36AE}"/>
              </a:ext>
            </a:extLst>
          </p:cNvPr>
          <p:cNvSpPr>
            <a:spLocks noGrp="1"/>
          </p:cNvSpPr>
          <p:nvPr>
            <p:ph idx="1"/>
          </p:nvPr>
        </p:nvSpPr>
        <p:spPr>
          <a:xfrm>
            <a:off x="142906" y="2724150"/>
            <a:ext cx="8839200" cy="1834968"/>
          </a:xfrm>
        </p:spPr>
        <p:txBody>
          <a:bodyPr/>
          <a:lstStyle/>
          <a:p>
            <a:pPr marL="0" indent="0">
              <a:spcBef>
                <a:spcPts val="0"/>
              </a:spcBef>
              <a:buNone/>
            </a:pPr>
            <a:r>
              <a:rPr lang="en-US" sz="1400" dirty="0"/>
              <a:t>Saga (https://</a:t>
            </a:r>
            <a:r>
              <a:rPr lang="en-US" sz="1400" dirty="0" err="1"/>
              <a:t>microservices.io</a:t>
            </a:r>
            <a:r>
              <a:rPr lang="en-US" sz="1400" dirty="0"/>
              <a:t>/patterns/data/</a:t>
            </a:r>
            <a:r>
              <a:rPr lang="en-US" sz="1400" dirty="0" err="1"/>
              <a:t>saga.html</a:t>
            </a:r>
            <a:r>
              <a:rPr lang="en-US" sz="1400" dirty="0"/>
              <a:t>):</a:t>
            </a:r>
          </a:p>
          <a:p>
            <a:pPr>
              <a:spcBef>
                <a:spcPts val="0"/>
              </a:spcBef>
            </a:pPr>
            <a:r>
              <a:rPr lang="en-US" sz="1200" dirty="0"/>
              <a:t>You have applied the Database per Service pattern. Each service has its own database. Some business transactions, however, span multiple service so you need a mechanism to implement transactions that span services. </a:t>
            </a:r>
          </a:p>
          <a:p>
            <a:pPr>
              <a:spcBef>
                <a:spcPts val="0"/>
              </a:spcBef>
            </a:pPr>
            <a:r>
              <a:rPr lang="en-US" sz="1200" dirty="0"/>
              <a:t>Implement each business transaction that spans multiple services as a saga. A saga is a sequence of local transactions. 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a:spcBef>
                <a:spcPts val="0"/>
              </a:spcBef>
            </a:pPr>
            <a:r>
              <a:rPr lang="en-US" sz="1200" dirty="0"/>
              <a:t>There are two ways of coordination sagas:</a:t>
            </a:r>
          </a:p>
          <a:p>
            <a:pPr lvl="1">
              <a:spcBef>
                <a:spcPts val="0"/>
              </a:spcBef>
            </a:pPr>
            <a:r>
              <a:rPr lang="en-US" sz="1050" dirty="0"/>
              <a:t>Choreography - each local transaction publishes domain events that trigger local transactions in other services</a:t>
            </a:r>
          </a:p>
          <a:p>
            <a:pPr lvl="1">
              <a:spcBef>
                <a:spcPts val="0"/>
              </a:spcBef>
            </a:pPr>
            <a:r>
              <a:rPr lang="en-US" sz="1050" dirty="0"/>
              <a:t>Orchestration - an orchestrator (object) tells the participants what local transactions to execute</a:t>
            </a:r>
          </a:p>
        </p:txBody>
      </p:sp>
      <p:sp>
        <p:nvSpPr>
          <p:cNvPr id="3" name="Title 2">
            <a:extLst>
              <a:ext uri="{FF2B5EF4-FFF2-40B4-BE49-F238E27FC236}">
                <a16:creationId xmlns:a16="http://schemas.microsoft.com/office/drawing/2014/main" id="{C2DAA0AE-E59E-F47D-738A-616C459FA038}"/>
              </a:ext>
            </a:extLst>
          </p:cNvPr>
          <p:cNvSpPr>
            <a:spLocks noGrp="1"/>
          </p:cNvSpPr>
          <p:nvPr>
            <p:ph type="title"/>
          </p:nvPr>
        </p:nvSpPr>
        <p:spPr/>
        <p:txBody>
          <a:bodyPr/>
          <a:lstStyle/>
          <a:p>
            <a:r>
              <a:rPr lang="en-US" dirty="0"/>
              <a:t>Service Orchestration and Saga</a:t>
            </a:r>
          </a:p>
        </p:txBody>
      </p:sp>
      <p:pic>
        <p:nvPicPr>
          <p:cNvPr id="1026" name="Picture 2">
            <a:extLst>
              <a:ext uri="{FF2B5EF4-FFF2-40B4-BE49-F238E27FC236}">
                <a16:creationId xmlns:a16="http://schemas.microsoft.com/office/drawing/2014/main" id="{D204E737-6BDB-34D6-E396-C77988323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06" y="666750"/>
            <a:ext cx="4314903"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24706ED-EC91-8DC2-3F77-EEA22AF59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953" y="433018"/>
            <a:ext cx="3517246" cy="2509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24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9D2BC0F-13AD-D934-F5D7-82B54B2D637F}"/>
              </a:ext>
            </a:extLst>
          </p:cNvPr>
          <p:cNvSpPr>
            <a:spLocks noGrp="1"/>
          </p:cNvSpPr>
          <p:nvPr>
            <p:ph idx="1"/>
          </p:nvPr>
        </p:nvSpPr>
        <p:spPr>
          <a:xfrm>
            <a:off x="152400" y="3409950"/>
            <a:ext cx="8839200" cy="1219200"/>
          </a:xfrm>
        </p:spPr>
        <p:txBody>
          <a:bodyPr/>
          <a:lstStyle/>
          <a:p>
            <a:pPr marL="0" indent="0">
              <a:buNone/>
            </a:pPr>
            <a:r>
              <a:rPr lang="en-US" dirty="0"/>
              <a:t>Both Google and AWS have approaches to “workflow” and “orchestration:”</a:t>
            </a:r>
          </a:p>
          <a:p>
            <a:pPr lvl="1"/>
            <a:r>
              <a:rPr lang="en-US" dirty="0"/>
              <a:t>Development and management studios.</a:t>
            </a:r>
          </a:p>
          <a:p>
            <a:pPr lvl="1"/>
            <a:r>
              <a:rPr lang="en-US" dirty="0"/>
              <a:t>High level language.</a:t>
            </a:r>
          </a:p>
          <a:p>
            <a:pPr lvl="1"/>
            <a:r>
              <a:rPr lang="en-US" dirty="0"/>
              <a:t>Execution engine.</a:t>
            </a:r>
          </a:p>
        </p:txBody>
      </p:sp>
      <p:sp>
        <p:nvSpPr>
          <p:cNvPr id="3" name="Title 2">
            <a:extLst>
              <a:ext uri="{FF2B5EF4-FFF2-40B4-BE49-F238E27FC236}">
                <a16:creationId xmlns:a16="http://schemas.microsoft.com/office/drawing/2014/main" id="{869D6754-B08B-A2F0-85BA-03CE06668737}"/>
              </a:ext>
            </a:extLst>
          </p:cNvPr>
          <p:cNvSpPr>
            <a:spLocks noGrp="1"/>
          </p:cNvSpPr>
          <p:nvPr>
            <p:ph type="title"/>
          </p:nvPr>
        </p:nvSpPr>
        <p:spPr/>
        <p:txBody>
          <a:bodyPr/>
          <a:lstStyle/>
          <a:p>
            <a:r>
              <a:rPr lang="en-US" dirty="0"/>
              <a:t>Orchestration</a:t>
            </a:r>
          </a:p>
        </p:txBody>
      </p:sp>
      <p:pic>
        <p:nvPicPr>
          <p:cNvPr id="4" name="Picture 4">
            <a:extLst>
              <a:ext uri="{FF2B5EF4-FFF2-40B4-BE49-F238E27FC236}">
                <a16:creationId xmlns:a16="http://schemas.microsoft.com/office/drawing/2014/main" id="{D9041E38-C469-C415-A8A7-F1845FA91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74347"/>
            <a:ext cx="4018430" cy="286714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81E52E0-C76B-E06C-127F-90052442D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278" y="658038"/>
            <a:ext cx="4467463" cy="249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24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D9B7B9-977A-4B6A-9B0B-18B1CAD0A198}"/>
              </a:ext>
            </a:extLst>
          </p:cNvPr>
          <p:cNvSpPr>
            <a:spLocks noGrp="1"/>
          </p:cNvSpPr>
          <p:nvPr>
            <p:ph idx="1"/>
          </p:nvPr>
        </p:nvSpPr>
        <p:spPr/>
        <p:txBody>
          <a:bodyPr/>
          <a:lstStyle/>
          <a:p>
            <a:r>
              <a:rPr lang="en-US" dirty="0"/>
              <a:t>You have implemented composition using code:</a:t>
            </a:r>
          </a:p>
          <a:p>
            <a:pPr lvl="1"/>
            <a:r>
              <a:rPr lang="en-US" dirty="0"/>
              <a:t>Synchronous</a:t>
            </a:r>
          </a:p>
          <a:p>
            <a:pPr lvl="1"/>
            <a:r>
              <a:rPr lang="en-US" dirty="0"/>
              <a:t>Asynchronous</a:t>
            </a:r>
          </a:p>
          <a:p>
            <a:r>
              <a:rPr lang="en-US" dirty="0"/>
              <a:t>You will do something simple for some composite updates that implements</a:t>
            </a:r>
          </a:p>
          <a:p>
            <a:pPr lvl="1"/>
            <a:r>
              <a:rPr lang="en-US" dirty="0"/>
              <a:t>Choreography</a:t>
            </a:r>
          </a:p>
          <a:p>
            <a:pPr lvl="2"/>
            <a:r>
              <a:rPr lang="en-US" dirty="0"/>
              <a:t>Pub/Sub</a:t>
            </a:r>
          </a:p>
          <a:p>
            <a:pPr lvl="2"/>
            <a:r>
              <a:rPr lang="en-US" dirty="0"/>
              <a:t>Topics</a:t>
            </a:r>
          </a:p>
          <a:p>
            <a:pPr lvl="2"/>
            <a:r>
              <a:rPr lang="en-US" dirty="0"/>
              <a:t>Events and subscriptions</a:t>
            </a:r>
          </a:p>
          <a:p>
            <a:pPr lvl="2"/>
            <a:r>
              <a:rPr lang="en-US" dirty="0"/>
              <a:t>”Do” and “Rollback” functions</a:t>
            </a:r>
          </a:p>
          <a:p>
            <a:pPr lvl="1"/>
            <a:r>
              <a:rPr lang="en-US" dirty="0"/>
              <a:t>Orchestration with compensation using one of the engines</a:t>
            </a:r>
          </a:p>
          <a:p>
            <a:pPr lvl="1"/>
            <a:r>
              <a:rPr lang="en-US" dirty="0"/>
              <a:t>Access via an API</a:t>
            </a:r>
          </a:p>
          <a:p>
            <a:pPr lvl="1"/>
            <a:r>
              <a:rPr lang="en-US" dirty="0"/>
              <a:t>Something very simple</a:t>
            </a:r>
          </a:p>
        </p:txBody>
      </p:sp>
      <p:sp>
        <p:nvSpPr>
          <p:cNvPr id="3" name="Title 2">
            <a:extLst>
              <a:ext uri="{FF2B5EF4-FFF2-40B4-BE49-F238E27FC236}">
                <a16:creationId xmlns:a16="http://schemas.microsoft.com/office/drawing/2014/main" id="{41F46DA5-9829-BF60-868C-4CA0588E8998}"/>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528985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15497-3B5D-060F-0BAF-83E16D275DA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76645561-EC7D-D6EB-E918-B5D4EAF6A4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759AF65-3C66-96C7-A7E5-8E7F7B6289A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6894BE0-23CA-F37A-9C70-9D20DBDEA4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E1BD243C-D282-348B-31C6-CA39F3B5FDC6}"/>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DevOps</a:t>
            </a:r>
          </a:p>
        </p:txBody>
      </p:sp>
      <p:sp>
        <p:nvSpPr>
          <p:cNvPr id="2" name="TextBox 11">
            <a:extLst>
              <a:ext uri="{FF2B5EF4-FFF2-40B4-BE49-F238E27FC236}">
                <a16:creationId xmlns:a16="http://schemas.microsoft.com/office/drawing/2014/main" id="{B24E8862-62EF-CCE6-BD77-986D7047D7E9}"/>
              </a:ext>
            </a:extLst>
          </p:cNvPr>
          <p:cNvSpPr txBox="1">
            <a:spLocks noChangeArrowheads="1"/>
          </p:cNvSpPr>
          <p:nvPr/>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35</a:t>
            </a:fld>
            <a:r>
              <a:rPr lang="en-US" altLang="en-US" sz="900" b="0" dirty="0">
                <a:solidFill>
                  <a:schemeClr val="bg1"/>
                </a:solidFill>
              </a:rPr>
              <a:t> | W4153-F24-13-Final-Project-MDP/EDA-BPM-Kubernetes-CI-CD-DevOps</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spTree>
    <p:extLst>
      <p:ext uri="{BB962C8B-B14F-4D97-AF65-F5344CB8AC3E}">
        <p14:creationId xmlns:p14="http://schemas.microsoft.com/office/powerpoint/2010/main" val="2333759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BDB4F6-CF8F-AC37-8522-7479987A3625}"/>
              </a:ext>
            </a:extLst>
          </p:cNvPr>
          <p:cNvSpPr>
            <a:spLocks noGrp="1"/>
          </p:cNvSpPr>
          <p:nvPr>
            <p:ph idx="1"/>
          </p:nvPr>
        </p:nvSpPr>
        <p:spPr/>
        <p:txBody>
          <a:bodyPr/>
          <a:lstStyle/>
          <a:p>
            <a:r>
              <a:rPr lang="en-US" sz="1400" b="1" dirty="0"/>
              <a:t>DevOps</a:t>
            </a:r>
            <a:r>
              <a:rPr lang="en-US" sz="1400" dirty="0"/>
              <a:t> is a methodology in the software development and IT industry. Used as a set of practices and tools, DevOps integrates and automates the work of software development (Dev) and IT operations (Ops) as a means for improving and shortening the systems development life cycle. DevOps is complementary to agile software development; several DevOps aspects came from the agile way of working.</a:t>
            </a:r>
          </a:p>
          <a:p>
            <a:r>
              <a:rPr lang="en-US" sz="1400" dirty="0"/>
              <a:t>In software engineering, </a:t>
            </a:r>
            <a:r>
              <a:rPr lang="en-US" sz="1400" b="1" dirty="0"/>
              <a:t>CI/CD </a:t>
            </a:r>
            <a:r>
              <a:rPr lang="en-US" sz="1400" dirty="0"/>
              <a:t>or CICD is the combined practices of continuous integration (CI) and continuous delivery (CD) or, less often, continuous deployment. They are sometimes referred to collectively as continuous development or continuous software development. Components:</a:t>
            </a:r>
          </a:p>
          <a:p>
            <a:pPr lvl="1"/>
            <a:r>
              <a:rPr lang="en-US" sz="1400" dirty="0"/>
              <a:t>Continuous integration: Frequent merging of several small changes into a main branch.</a:t>
            </a:r>
          </a:p>
          <a:p>
            <a:pPr lvl="1"/>
            <a:r>
              <a:rPr lang="en-US" sz="1400" dirty="0"/>
              <a:t>Continuous delivery: Producing software in short cycles with high speed and frequency so that reliable software can be released at any time, with a simple and repeatable deployment process when deciding to deploy.</a:t>
            </a:r>
          </a:p>
          <a:p>
            <a:pPr lvl="1"/>
            <a:r>
              <a:rPr lang="en-US" sz="1400" dirty="0"/>
              <a:t>Continuous deployment: Automatic rollout of new software functionality.</a:t>
            </a:r>
          </a:p>
          <a:p>
            <a:r>
              <a:rPr lang="en-US" sz="1400" b="1" dirty="0"/>
              <a:t>Infrastructure as code (</a:t>
            </a:r>
            <a:r>
              <a:rPr lang="en-US" sz="1400" b="1" dirty="0" err="1"/>
              <a:t>IaC</a:t>
            </a:r>
            <a:r>
              <a:rPr lang="en-US" sz="1400" b="1" dirty="0"/>
              <a:t>) </a:t>
            </a:r>
            <a:r>
              <a:rPr lang="en-US" sz="1400" dirty="0"/>
              <a:t>is the process of managing and provisioning computer data center resources through machine-readable definition files, rather than physical hardware configuration or interactive configuration tools. The IT infrastructure managed by this process comprises both physical equipment, such as bare-metal servers, as well as virtual machines, and associated configuration resources.</a:t>
            </a:r>
          </a:p>
        </p:txBody>
      </p:sp>
      <p:sp>
        <p:nvSpPr>
          <p:cNvPr id="3" name="Title 2">
            <a:extLst>
              <a:ext uri="{FF2B5EF4-FFF2-40B4-BE49-F238E27FC236}">
                <a16:creationId xmlns:a16="http://schemas.microsoft.com/office/drawing/2014/main" id="{7D1BD3A4-0E56-00EC-FE04-37A813D51188}"/>
              </a:ext>
            </a:extLst>
          </p:cNvPr>
          <p:cNvSpPr>
            <a:spLocks noGrp="1"/>
          </p:cNvSpPr>
          <p:nvPr>
            <p:ph type="title"/>
          </p:nvPr>
        </p:nvSpPr>
        <p:spPr/>
        <p:txBody>
          <a:bodyPr/>
          <a:lstStyle/>
          <a:p>
            <a:r>
              <a:rPr lang="en-US" dirty="0"/>
              <a:t>Some Terminology (From Wikipedia)</a:t>
            </a:r>
          </a:p>
        </p:txBody>
      </p:sp>
    </p:spTree>
    <p:extLst>
      <p:ext uri="{BB962C8B-B14F-4D97-AF65-F5344CB8AC3E}">
        <p14:creationId xmlns:p14="http://schemas.microsoft.com/office/powerpoint/2010/main" val="2920548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818A3C-35A4-31A4-B038-CC7A92EBB991}"/>
              </a:ext>
            </a:extLst>
          </p:cNvPr>
          <p:cNvSpPr>
            <a:spLocks noGrp="1"/>
          </p:cNvSpPr>
          <p:nvPr>
            <p:ph type="title"/>
          </p:nvPr>
        </p:nvSpPr>
        <p:spPr/>
        <p:txBody>
          <a:bodyPr/>
          <a:lstStyle/>
          <a:p>
            <a:r>
              <a:rPr lang="en-US" dirty="0"/>
              <a:t>GitHub Actions</a:t>
            </a:r>
          </a:p>
        </p:txBody>
      </p:sp>
      <p:pic>
        <p:nvPicPr>
          <p:cNvPr id="4098" name="Picture 2">
            <a:extLst>
              <a:ext uri="{FF2B5EF4-FFF2-40B4-BE49-F238E27FC236}">
                <a16:creationId xmlns:a16="http://schemas.microsoft.com/office/drawing/2014/main" id="{496AE90C-F642-F4BD-5513-B98BEE78A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666750"/>
            <a:ext cx="4942078" cy="2035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8B66D33-7D9C-8814-A539-3F6549004A6E}"/>
              </a:ext>
            </a:extLst>
          </p:cNvPr>
          <p:cNvPicPr>
            <a:picLocks noChangeAspect="1"/>
          </p:cNvPicPr>
          <p:nvPr/>
        </p:nvPicPr>
        <p:blipFill>
          <a:blip r:embed="rId3"/>
          <a:stretch>
            <a:fillRect/>
          </a:stretch>
        </p:blipFill>
        <p:spPr>
          <a:xfrm>
            <a:off x="5715000" y="133350"/>
            <a:ext cx="2962607" cy="4095750"/>
          </a:xfrm>
          <a:prstGeom prst="rect">
            <a:avLst/>
          </a:prstGeom>
        </p:spPr>
      </p:pic>
      <p:pic>
        <p:nvPicPr>
          <p:cNvPr id="5" name="Picture 4">
            <a:extLst>
              <a:ext uri="{FF2B5EF4-FFF2-40B4-BE49-F238E27FC236}">
                <a16:creationId xmlns:a16="http://schemas.microsoft.com/office/drawing/2014/main" id="{290FA40B-2076-1294-27BF-EF656A7131E6}"/>
              </a:ext>
            </a:extLst>
          </p:cNvPr>
          <p:cNvPicPr>
            <a:picLocks noChangeAspect="1"/>
          </p:cNvPicPr>
          <p:nvPr/>
        </p:nvPicPr>
        <p:blipFill>
          <a:blip r:embed="rId4"/>
          <a:stretch>
            <a:fillRect/>
          </a:stretch>
        </p:blipFill>
        <p:spPr>
          <a:xfrm>
            <a:off x="228600" y="2701925"/>
            <a:ext cx="4495800" cy="1955204"/>
          </a:xfrm>
          <a:prstGeom prst="rect">
            <a:avLst/>
          </a:prstGeom>
        </p:spPr>
      </p:pic>
    </p:spTree>
    <p:extLst>
      <p:ext uri="{BB962C8B-B14F-4D97-AF65-F5344CB8AC3E}">
        <p14:creationId xmlns:p14="http://schemas.microsoft.com/office/powerpoint/2010/main" val="31842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AA3FD-94D5-057D-2A2A-78AA427527C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8DE1348-28FE-4576-0F05-8EC254C197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9A96CEB-70B2-39A8-330E-436C54914F3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94129F21-F534-9CE6-8E5E-F44F7C285E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8882A46-C94A-096F-D496-AC27360B06EB}"/>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Interesting Ed Questions</a:t>
            </a:r>
          </a:p>
        </p:txBody>
      </p:sp>
      <p:sp>
        <p:nvSpPr>
          <p:cNvPr id="2" name="TextBox 11">
            <a:extLst>
              <a:ext uri="{FF2B5EF4-FFF2-40B4-BE49-F238E27FC236}">
                <a16:creationId xmlns:a16="http://schemas.microsoft.com/office/drawing/2014/main" id="{4D80FB96-2465-EAD2-83BF-355EB5B3E5E0}"/>
              </a:ext>
            </a:extLst>
          </p:cNvPr>
          <p:cNvSpPr txBox="1">
            <a:spLocks noChangeArrowheads="1"/>
          </p:cNvSpPr>
          <p:nvPr/>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4</a:t>
            </a:fld>
            <a:r>
              <a:rPr lang="en-US" altLang="en-US" sz="900" b="0" dirty="0">
                <a:solidFill>
                  <a:schemeClr val="bg1"/>
                </a:solidFill>
              </a:rPr>
              <a:t> | W4153-F24-13-Final-Project-MDP/EDA-BPM-Kubernetes-CI-CD-DevOps</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spTree>
    <p:extLst>
      <p:ext uri="{BB962C8B-B14F-4D97-AF65-F5344CB8AC3E}">
        <p14:creationId xmlns:p14="http://schemas.microsoft.com/office/powerpoint/2010/main" val="219230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B1C04C-1A76-0880-5A6B-AB050257EB97}"/>
              </a:ext>
            </a:extLst>
          </p:cNvPr>
          <p:cNvSpPr>
            <a:spLocks noGrp="1"/>
          </p:cNvSpPr>
          <p:nvPr>
            <p:ph idx="1"/>
          </p:nvPr>
        </p:nvSpPr>
        <p:spPr>
          <a:xfrm>
            <a:off x="4863800" y="552450"/>
            <a:ext cx="4127800" cy="4038600"/>
          </a:xfrm>
        </p:spPr>
        <p:txBody>
          <a:bodyPr/>
          <a:lstStyle/>
          <a:p>
            <a:r>
              <a:rPr lang="en-US" sz="1400" dirty="0"/>
              <a:t>Most organizations regularly use experts to perform a </a:t>
            </a:r>
            <a:r>
              <a:rPr lang="en-US" sz="1400" dirty="0">
                <a:hlinkClick r:id="rId2"/>
              </a:rPr>
              <a:t>“pentest.”</a:t>
            </a:r>
            <a:endParaRPr lang="en-US" sz="1400" dirty="0"/>
          </a:p>
          <a:p>
            <a:r>
              <a:rPr lang="en-US" sz="1400" dirty="0"/>
              <a:t>If you provide an API or support a web browser application, you will be attacked. Period.</a:t>
            </a:r>
          </a:p>
          <a:p>
            <a:r>
              <a:rPr lang="en-US" sz="1400" dirty="0"/>
              <a:t>There are many, many techniques and tools that teams use.</a:t>
            </a:r>
          </a:p>
          <a:p>
            <a:pPr lvl="1"/>
            <a:r>
              <a:rPr lang="en-US" sz="1200" dirty="0"/>
              <a:t>Virtual private network.</a:t>
            </a:r>
          </a:p>
          <a:p>
            <a:pPr lvl="1"/>
            <a:r>
              <a:rPr lang="en-US" sz="1200" dirty="0"/>
              <a:t>IP address filtering and blocking.</a:t>
            </a:r>
          </a:p>
          <a:p>
            <a:pPr lvl="1"/>
            <a:r>
              <a:rPr lang="en-US" sz="1200" dirty="0"/>
              <a:t>Firewalls with request analysis rules.</a:t>
            </a:r>
          </a:p>
          <a:p>
            <a:pPr lvl="1"/>
            <a:r>
              <a:rPr lang="en-US" sz="1200" dirty="0"/>
              <a:t>Secure software development lifecycle and tools.</a:t>
            </a:r>
          </a:p>
          <a:p>
            <a:pPr lvl="1"/>
            <a:r>
              <a:rPr lang="en-US" sz="1200" dirty="0"/>
              <a:t>Data encryption.</a:t>
            </a:r>
          </a:p>
          <a:p>
            <a:pPr lvl="1"/>
            <a:r>
              <a:rPr lang="en-US" sz="1200" dirty="0"/>
              <a:t>Governance and audit.</a:t>
            </a:r>
          </a:p>
          <a:p>
            <a:pPr lvl="1"/>
            <a:r>
              <a:rPr lang="en-US" sz="1200" dirty="0"/>
              <a:t>… …</a:t>
            </a:r>
          </a:p>
          <a:p>
            <a:r>
              <a:rPr lang="en-US" sz="1400" dirty="0"/>
              <a:t>There are many documented best practices, standards, review mechanisms, etc. Independent 3</a:t>
            </a:r>
            <a:r>
              <a:rPr lang="en-US" sz="1400" baseline="30000" dirty="0"/>
              <a:t>rd</a:t>
            </a:r>
            <a:r>
              <a:rPr lang="en-US" sz="1400" dirty="0"/>
              <a:t> parties perform audits.</a:t>
            </a:r>
          </a:p>
          <a:p>
            <a:r>
              <a:rPr lang="en-US" sz="1400" dirty="0"/>
              <a:t>For now – shutdown VMs, and perhaps use IP address filtering in security groups.</a:t>
            </a:r>
          </a:p>
        </p:txBody>
      </p:sp>
      <p:sp>
        <p:nvSpPr>
          <p:cNvPr id="3" name="Title 2">
            <a:extLst>
              <a:ext uri="{FF2B5EF4-FFF2-40B4-BE49-F238E27FC236}">
                <a16:creationId xmlns:a16="http://schemas.microsoft.com/office/drawing/2014/main" id="{4C977FC5-E8CA-DAEE-B059-991E829A31E3}"/>
              </a:ext>
            </a:extLst>
          </p:cNvPr>
          <p:cNvSpPr>
            <a:spLocks noGrp="1"/>
          </p:cNvSpPr>
          <p:nvPr>
            <p:ph type="title"/>
          </p:nvPr>
        </p:nvSpPr>
        <p:spPr/>
        <p:txBody>
          <a:bodyPr/>
          <a:lstStyle/>
          <a:p>
            <a:r>
              <a:rPr lang="en-US" dirty="0"/>
              <a:t>Penetration Attacks</a:t>
            </a:r>
          </a:p>
        </p:txBody>
      </p:sp>
      <p:pic>
        <p:nvPicPr>
          <p:cNvPr id="4" name="Picture 3">
            <a:extLst>
              <a:ext uri="{FF2B5EF4-FFF2-40B4-BE49-F238E27FC236}">
                <a16:creationId xmlns:a16="http://schemas.microsoft.com/office/drawing/2014/main" id="{94989E40-AE58-4946-F20D-F9F150439FFF}"/>
              </a:ext>
            </a:extLst>
          </p:cNvPr>
          <p:cNvPicPr>
            <a:picLocks noChangeAspect="1"/>
          </p:cNvPicPr>
          <p:nvPr/>
        </p:nvPicPr>
        <p:blipFill>
          <a:blip r:embed="rId3"/>
          <a:stretch>
            <a:fillRect/>
          </a:stretch>
        </p:blipFill>
        <p:spPr>
          <a:xfrm>
            <a:off x="152400" y="498835"/>
            <a:ext cx="4711400" cy="4145830"/>
          </a:xfrm>
          <a:prstGeom prst="rect">
            <a:avLst/>
          </a:prstGeom>
        </p:spPr>
      </p:pic>
    </p:spTree>
    <p:extLst>
      <p:ext uri="{BB962C8B-B14F-4D97-AF65-F5344CB8AC3E}">
        <p14:creationId xmlns:p14="http://schemas.microsoft.com/office/powerpoint/2010/main" val="3246193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398EB0-2F82-8623-3CDC-A51E08A7C392}"/>
              </a:ext>
            </a:extLst>
          </p:cNvPr>
          <p:cNvSpPr>
            <a:spLocks noGrp="1"/>
          </p:cNvSpPr>
          <p:nvPr>
            <p:ph type="title"/>
          </p:nvPr>
        </p:nvSpPr>
        <p:spPr/>
        <p:txBody>
          <a:bodyPr/>
          <a:lstStyle/>
          <a:p>
            <a:r>
              <a:rPr lang="en-US" dirty="0"/>
              <a:t>Example AWS WAF</a:t>
            </a:r>
          </a:p>
        </p:txBody>
      </p:sp>
      <p:pic>
        <p:nvPicPr>
          <p:cNvPr id="1026" name="Picture 2">
            <a:extLst>
              <a:ext uri="{FF2B5EF4-FFF2-40B4-BE49-F238E27FC236}">
                <a16:creationId xmlns:a16="http://schemas.microsoft.com/office/drawing/2014/main" id="{47C4F587-46C1-B7BD-050A-446B90DBE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85775"/>
            <a:ext cx="4132033" cy="4171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BC802A-247C-6A9C-8BE2-971F252BF8F2}"/>
              </a:ext>
            </a:extLst>
          </p:cNvPr>
          <p:cNvPicPr>
            <a:picLocks noChangeAspect="1"/>
          </p:cNvPicPr>
          <p:nvPr/>
        </p:nvPicPr>
        <p:blipFill>
          <a:blip r:embed="rId3"/>
          <a:stretch>
            <a:fillRect/>
          </a:stretch>
        </p:blipFill>
        <p:spPr>
          <a:xfrm>
            <a:off x="304800" y="576262"/>
            <a:ext cx="3795437" cy="3990975"/>
          </a:xfrm>
          <a:prstGeom prst="rect">
            <a:avLst/>
          </a:prstGeom>
        </p:spPr>
      </p:pic>
    </p:spTree>
    <p:extLst>
      <p:ext uri="{BB962C8B-B14F-4D97-AF65-F5344CB8AC3E}">
        <p14:creationId xmlns:p14="http://schemas.microsoft.com/office/powerpoint/2010/main" val="1580650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F8A117-9E38-9935-652B-0CD9632F7276}"/>
              </a:ext>
            </a:extLst>
          </p:cNvPr>
          <p:cNvPicPr>
            <a:picLocks noChangeAspect="1"/>
          </p:cNvPicPr>
          <p:nvPr/>
        </p:nvPicPr>
        <p:blipFill>
          <a:blip r:embed="rId2"/>
          <a:stretch>
            <a:fillRect/>
          </a:stretch>
        </p:blipFill>
        <p:spPr>
          <a:xfrm>
            <a:off x="304800" y="514350"/>
            <a:ext cx="3810000" cy="4071016"/>
          </a:xfrm>
          <a:prstGeom prst="rect">
            <a:avLst/>
          </a:prstGeom>
        </p:spPr>
      </p:pic>
      <p:sp>
        <p:nvSpPr>
          <p:cNvPr id="6" name="Content Placeholder 5">
            <a:extLst>
              <a:ext uri="{FF2B5EF4-FFF2-40B4-BE49-F238E27FC236}">
                <a16:creationId xmlns:a16="http://schemas.microsoft.com/office/drawing/2014/main" id="{B88AE620-8C75-6C0C-4FEC-93B001D59D1E}"/>
              </a:ext>
            </a:extLst>
          </p:cNvPr>
          <p:cNvSpPr>
            <a:spLocks noGrp="1"/>
          </p:cNvSpPr>
          <p:nvPr>
            <p:ph idx="1"/>
          </p:nvPr>
        </p:nvSpPr>
        <p:spPr>
          <a:xfrm>
            <a:off x="3505200" y="3158684"/>
            <a:ext cx="5486400" cy="1523999"/>
          </a:xfrm>
        </p:spPr>
        <p:txBody>
          <a:bodyPr/>
          <a:lstStyle/>
          <a:p>
            <a:r>
              <a:rPr lang="en-US" sz="1200" dirty="0"/>
              <a:t>I briefly covered this in class last week.</a:t>
            </a:r>
          </a:p>
          <a:p>
            <a:r>
              <a:rPr lang="en-US" sz="1200" dirty="0"/>
              <a:t>A fundamental concept is </a:t>
            </a:r>
            <a:r>
              <a:rPr lang="en-US" sz="1200" i="1" dirty="0"/>
              <a:t>resource.</a:t>
            </a:r>
          </a:p>
          <a:p>
            <a:r>
              <a:rPr lang="en-US" sz="1200" dirty="0"/>
              <a:t>The fundamental concept in authorization is a set of rules of the form: </a:t>
            </a:r>
          </a:p>
          <a:p>
            <a:pPr lvl="1"/>
            <a:r>
              <a:rPr lang="en-US" sz="1000" dirty="0"/>
              <a:t>(role, resource, operation)</a:t>
            </a:r>
          </a:p>
          <a:p>
            <a:pPr lvl="1"/>
            <a:r>
              <a:rPr lang="en-US" sz="1000" dirty="0"/>
              <a:t>Remember the SQL GRANT/REVOKE from database class.</a:t>
            </a:r>
          </a:p>
          <a:p>
            <a:r>
              <a:rPr lang="en-US" sz="1200" dirty="0"/>
              <a:t>You perform the check in middleware or layered service.</a:t>
            </a:r>
          </a:p>
          <a:p>
            <a:r>
              <a:rPr lang="en-US" sz="1200" dirty="0"/>
              <a:t>The check can be a “database lookup” or generating signed claims during login.</a:t>
            </a:r>
          </a:p>
        </p:txBody>
      </p:sp>
      <p:sp>
        <p:nvSpPr>
          <p:cNvPr id="3" name="Title 2">
            <a:extLst>
              <a:ext uri="{FF2B5EF4-FFF2-40B4-BE49-F238E27FC236}">
                <a16:creationId xmlns:a16="http://schemas.microsoft.com/office/drawing/2014/main" id="{954E6370-38DD-D02A-0CA2-256A8A79A3E5}"/>
              </a:ext>
            </a:extLst>
          </p:cNvPr>
          <p:cNvSpPr>
            <a:spLocks noGrp="1"/>
          </p:cNvSpPr>
          <p:nvPr>
            <p:ph type="title"/>
          </p:nvPr>
        </p:nvSpPr>
        <p:spPr/>
        <p:txBody>
          <a:bodyPr/>
          <a:lstStyle/>
          <a:p>
            <a:r>
              <a:rPr lang="en-US" dirty="0"/>
              <a:t>Login and Identity Provider</a:t>
            </a:r>
          </a:p>
        </p:txBody>
      </p:sp>
      <p:pic>
        <p:nvPicPr>
          <p:cNvPr id="5" name="Picture 4">
            <a:extLst>
              <a:ext uri="{FF2B5EF4-FFF2-40B4-BE49-F238E27FC236}">
                <a16:creationId xmlns:a16="http://schemas.microsoft.com/office/drawing/2014/main" id="{E6293008-732D-296A-422B-CDA87F6072EA}"/>
              </a:ext>
            </a:extLst>
          </p:cNvPr>
          <p:cNvPicPr>
            <a:picLocks noChangeAspect="1"/>
          </p:cNvPicPr>
          <p:nvPr/>
        </p:nvPicPr>
        <p:blipFill>
          <a:blip r:embed="rId3"/>
          <a:stretch>
            <a:fillRect/>
          </a:stretch>
        </p:blipFill>
        <p:spPr>
          <a:xfrm>
            <a:off x="4500804" y="590550"/>
            <a:ext cx="4417196" cy="2535536"/>
          </a:xfrm>
          <a:prstGeom prst="rect">
            <a:avLst/>
          </a:prstGeom>
        </p:spPr>
      </p:pic>
    </p:spTree>
    <p:extLst>
      <p:ext uri="{BB962C8B-B14F-4D97-AF65-F5344CB8AC3E}">
        <p14:creationId xmlns:p14="http://schemas.microsoft.com/office/powerpoint/2010/main" val="1805967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6670A4-A76E-54F0-740C-6D280C297ADB}"/>
              </a:ext>
            </a:extLst>
          </p:cNvPr>
          <p:cNvPicPr>
            <a:picLocks noChangeAspect="1"/>
          </p:cNvPicPr>
          <p:nvPr/>
        </p:nvPicPr>
        <p:blipFill>
          <a:blip r:embed="rId2"/>
          <a:stretch>
            <a:fillRect/>
          </a:stretch>
        </p:blipFill>
        <p:spPr>
          <a:xfrm>
            <a:off x="76200" y="514349"/>
            <a:ext cx="5084518" cy="3733801"/>
          </a:xfrm>
          <a:prstGeom prst="rect">
            <a:avLst/>
          </a:prstGeom>
        </p:spPr>
      </p:pic>
      <p:sp>
        <p:nvSpPr>
          <p:cNvPr id="11" name="Content Placeholder 10">
            <a:extLst>
              <a:ext uri="{FF2B5EF4-FFF2-40B4-BE49-F238E27FC236}">
                <a16:creationId xmlns:a16="http://schemas.microsoft.com/office/drawing/2014/main" id="{C8946475-7FE4-0701-22A7-5531B747569A}"/>
              </a:ext>
            </a:extLst>
          </p:cNvPr>
          <p:cNvSpPr>
            <a:spLocks noGrp="1"/>
          </p:cNvSpPr>
          <p:nvPr>
            <p:ph idx="1"/>
          </p:nvPr>
        </p:nvSpPr>
        <p:spPr>
          <a:xfrm>
            <a:off x="3972750" y="3879449"/>
            <a:ext cx="5160528" cy="838200"/>
          </a:xfrm>
        </p:spPr>
        <p:txBody>
          <a:bodyPr/>
          <a:lstStyle/>
          <a:p>
            <a:r>
              <a:rPr lang="en-US" sz="1400" dirty="0"/>
              <a:t>There are examples, including use of middleware, JWT, … …</a:t>
            </a:r>
          </a:p>
          <a:p>
            <a:r>
              <a:rPr lang="en-US" sz="1400" dirty="0"/>
              <a:t>Just keep it simple.</a:t>
            </a:r>
          </a:p>
          <a:p>
            <a:r>
              <a:rPr lang="en-US" sz="1400" dirty="0"/>
              <a:t>In general, each microservice performs the checks.</a:t>
            </a:r>
          </a:p>
        </p:txBody>
      </p:sp>
      <p:sp>
        <p:nvSpPr>
          <p:cNvPr id="3" name="Title 2">
            <a:extLst>
              <a:ext uri="{FF2B5EF4-FFF2-40B4-BE49-F238E27FC236}">
                <a16:creationId xmlns:a16="http://schemas.microsoft.com/office/drawing/2014/main" id="{FC00F6E6-E3E9-82F7-6B60-00EDBA6E225E}"/>
              </a:ext>
            </a:extLst>
          </p:cNvPr>
          <p:cNvSpPr>
            <a:spLocks noGrp="1"/>
          </p:cNvSpPr>
          <p:nvPr>
            <p:ph type="title"/>
          </p:nvPr>
        </p:nvSpPr>
        <p:spPr/>
        <p:txBody>
          <a:bodyPr/>
          <a:lstStyle/>
          <a:p>
            <a:r>
              <a:rPr lang="en-US" dirty="0"/>
              <a:t>Reminder</a:t>
            </a:r>
          </a:p>
        </p:txBody>
      </p:sp>
      <p:pic>
        <p:nvPicPr>
          <p:cNvPr id="6" name="Picture 5">
            <a:extLst>
              <a:ext uri="{FF2B5EF4-FFF2-40B4-BE49-F238E27FC236}">
                <a16:creationId xmlns:a16="http://schemas.microsoft.com/office/drawing/2014/main" id="{B1F7C234-0C79-3B2C-D481-9D029B6F7B72}"/>
              </a:ext>
            </a:extLst>
          </p:cNvPr>
          <p:cNvPicPr>
            <a:picLocks noChangeAspect="1"/>
          </p:cNvPicPr>
          <p:nvPr/>
        </p:nvPicPr>
        <p:blipFill>
          <a:blip r:embed="rId3"/>
          <a:stretch>
            <a:fillRect/>
          </a:stretch>
        </p:blipFill>
        <p:spPr>
          <a:xfrm>
            <a:off x="4226117" y="817044"/>
            <a:ext cx="2597076" cy="1324310"/>
          </a:xfrm>
          <a:prstGeom prst="rect">
            <a:avLst/>
          </a:prstGeom>
        </p:spPr>
      </p:pic>
      <p:sp>
        <p:nvSpPr>
          <p:cNvPr id="9" name="TextBox 8">
            <a:extLst>
              <a:ext uri="{FF2B5EF4-FFF2-40B4-BE49-F238E27FC236}">
                <a16:creationId xmlns:a16="http://schemas.microsoft.com/office/drawing/2014/main" id="{7F114D54-4F25-8E68-6992-86AF1D7E1039}"/>
              </a:ext>
            </a:extLst>
          </p:cNvPr>
          <p:cNvSpPr txBox="1"/>
          <p:nvPr/>
        </p:nvSpPr>
        <p:spPr>
          <a:xfrm>
            <a:off x="4246437" y="476793"/>
            <a:ext cx="3935949" cy="307777"/>
          </a:xfrm>
          <a:prstGeom prst="rect">
            <a:avLst/>
          </a:prstGeom>
          <a:noFill/>
        </p:spPr>
        <p:txBody>
          <a:bodyPr wrap="none" rtlCol="0">
            <a:spAutoFit/>
          </a:bodyPr>
          <a:lstStyle/>
          <a:p>
            <a:r>
              <a:rPr lang="en-US" sz="1400" dirty="0"/>
              <a:t>See /</a:t>
            </a:r>
            <a:r>
              <a:rPr lang="en-US" sz="1400" dirty="0" err="1"/>
              <a:t>simple_examples</a:t>
            </a:r>
            <a:r>
              <a:rPr lang="en-US" sz="1400" dirty="0"/>
              <a:t>/</a:t>
            </a:r>
            <a:r>
              <a:rPr lang="en-US" sz="1400" dirty="0" err="1"/>
              <a:t>google_login</a:t>
            </a:r>
            <a:r>
              <a:rPr lang="en-US" sz="1400" dirty="0"/>
              <a:t> in course repo.</a:t>
            </a:r>
          </a:p>
        </p:txBody>
      </p:sp>
      <p:pic>
        <p:nvPicPr>
          <p:cNvPr id="10" name="Picture 9">
            <a:extLst>
              <a:ext uri="{FF2B5EF4-FFF2-40B4-BE49-F238E27FC236}">
                <a16:creationId xmlns:a16="http://schemas.microsoft.com/office/drawing/2014/main" id="{7BF8586C-9072-E400-1CEC-8743825F75C4}"/>
              </a:ext>
            </a:extLst>
          </p:cNvPr>
          <p:cNvPicPr>
            <a:picLocks noChangeAspect="1"/>
          </p:cNvPicPr>
          <p:nvPr/>
        </p:nvPicPr>
        <p:blipFill>
          <a:blip r:embed="rId4"/>
          <a:stretch>
            <a:fillRect/>
          </a:stretch>
        </p:blipFill>
        <p:spPr>
          <a:xfrm>
            <a:off x="6324600" y="2283214"/>
            <a:ext cx="2671328" cy="1437865"/>
          </a:xfrm>
          <a:prstGeom prst="rect">
            <a:avLst/>
          </a:prstGeom>
        </p:spPr>
      </p:pic>
    </p:spTree>
    <p:extLst>
      <p:ext uri="{BB962C8B-B14F-4D97-AF65-F5344CB8AC3E}">
        <p14:creationId xmlns:p14="http://schemas.microsoft.com/office/powerpoint/2010/main" val="6741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A3A065-83A3-9995-6630-6B8827D23EA3}"/>
              </a:ext>
            </a:extLst>
          </p:cNvPr>
          <p:cNvSpPr>
            <a:spLocks noGrp="1"/>
          </p:cNvSpPr>
          <p:nvPr>
            <p:ph idx="1"/>
          </p:nvPr>
        </p:nvSpPr>
        <p:spPr>
          <a:xfrm>
            <a:off x="172570" y="590550"/>
            <a:ext cx="8819030" cy="4038600"/>
          </a:xfrm>
        </p:spPr>
        <p:txBody>
          <a:bodyPr/>
          <a:lstStyle/>
          <a:p>
            <a:r>
              <a:rPr lang="en-US" sz="1600" dirty="0"/>
              <a:t>Your code “runs” inside something,</a:t>
            </a:r>
            <a:br>
              <a:rPr lang="en-US" sz="1600" dirty="0"/>
            </a:br>
            <a:r>
              <a:rPr lang="en-US" sz="1600" dirty="0"/>
              <a:t>which often runs inside something else.</a:t>
            </a:r>
          </a:p>
          <a:p>
            <a:r>
              <a:rPr lang="en-US" sz="1600" dirty="0"/>
              <a:t>A controller/manager/… launches the ”thing”</a:t>
            </a:r>
            <a:br>
              <a:rPr lang="en-US" sz="1600" dirty="0"/>
            </a:br>
            <a:r>
              <a:rPr lang="en-US" sz="1600" dirty="0"/>
              <a:t>that contains the code or other things.</a:t>
            </a:r>
          </a:p>
          <a:p>
            <a:r>
              <a:rPr lang="en-US" sz="1600" dirty="0"/>
              <a:t>“Code” also has an identity, role and</a:t>
            </a:r>
            <a:br>
              <a:rPr lang="en-US" sz="1600" dirty="0"/>
            </a:br>
            <a:r>
              <a:rPr lang="en-US" sz="1600" dirty="0"/>
              <a:t>corresponding roles.</a:t>
            </a:r>
          </a:p>
          <a:p>
            <a:r>
              <a:rPr lang="en-US" sz="1600" dirty="0"/>
              <a:t>There are various, “thing specific” ways of configuring,</a:t>
            </a:r>
            <a:br>
              <a:rPr lang="en-US" sz="1600" dirty="0"/>
            </a:br>
            <a:r>
              <a:rPr lang="en-US" sz="1600" dirty="0"/>
              <a:t>injecting and setting</a:t>
            </a:r>
          </a:p>
          <a:p>
            <a:pPr lvl="1"/>
            <a:r>
              <a:rPr lang="en-US" sz="1400" dirty="0"/>
              <a:t>Identity/credentials for an executing environment.</a:t>
            </a:r>
          </a:p>
          <a:p>
            <a:pPr lvl="1"/>
            <a:r>
              <a:rPr lang="en-US" sz="1400" dirty="0"/>
              <a:t>Environment variables.</a:t>
            </a:r>
          </a:p>
          <a:p>
            <a:pPr lvl="1"/>
            <a:r>
              <a:rPr lang="en-US" sz="1400" dirty="0"/>
              <a:t>… …</a:t>
            </a:r>
          </a:p>
          <a:p>
            <a:r>
              <a:rPr lang="en-US" sz="1600" dirty="0"/>
              <a:t>You can use something simple, e.g. environment variables</a:t>
            </a:r>
            <a:br>
              <a:rPr lang="en-US" sz="1600" dirty="0"/>
            </a:br>
            <a:r>
              <a:rPr lang="en-US" sz="1600" dirty="0"/>
              <a:t>set for a VM in the console, … … I did something in the app</a:t>
            </a:r>
            <a:br>
              <a:rPr lang="en-US" sz="1600" dirty="0"/>
            </a:br>
            <a:r>
              <a:rPr lang="en-US" sz="1600" dirty="0"/>
              <a:t>for issuing your Google tokens.</a:t>
            </a:r>
          </a:p>
        </p:txBody>
      </p:sp>
      <p:sp>
        <p:nvSpPr>
          <p:cNvPr id="3" name="Title 2">
            <a:extLst>
              <a:ext uri="{FF2B5EF4-FFF2-40B4-BE49-F238E27FC236}">
                <a16:creationId xmlns:a16="http://schemas.microsoft.com/office/drawing/2014/main" id="{3CC0DED9-6724-88A8-5B20-844AFF0FF4DC}"/>
              </a:ext>
            </a:extLst>
          </p:cNvPr>
          <p:cNvSpPr>
            <a:spLocks noGrp="1"/>
          </p:cNvSpPr>
          <p:nvPr>
            <p:ph type="title"/>
          </p:nvPr>
        </p:nvSpPr>
        <p:spPr/>
        <p:txBody>
          <a:bodyPr/>
          <a:lstStyle/>
          <a:p>
            <a:r>
              <a:rPr lang="en-US" dirty="0"/>
              <a:t>Bootstrapping Credentials</a:t>
            </a:r>
          </a:p>
        </p:txBody>
      </p:sp>
      <p:pic>
        <p:nvPicPr>
          <p:cNvPr id="4" name="Picture 3">
            <a:extLst>
              <a:ext uri="{FF2B5EF4-FFF2-40B4-BE49-F238E27FC236}">
                <a16:creationId xmlns:a16="http://schemas.microsoft.com/office/drawing/2014/main" id="{AECB5CB0-CEE7-76DD-D81A-9F59DFE31716}"/>
              </a:ext>
            </a:extLst>
          </p:cNvPr>
          <p:cNvPicPr>
            <a:picLocks noChangeAspect="1"/>
          </p:cNvPicPr>
          <p:nvPr/>
        </p:nvPicPr>
        <p:blipFill>
          <a:blip r:embed="rId2"/>
          <a:stretch>
            <a:fillRect/>
          </a:stretch>
        </p:blipFill>
        <p:spPr>
          <a:xfrm>
            <a:off x="4920648" y="152400"/>
            <a:ext cx="4030462" cy="1828800"/>
          </a:xfrm>
          <a:prstGeom prst="rect">
            <a:avLst/>
          </a:prstGeom>
        </p:spPr>
      </p:pic>
      <p:pic>
        <p:nvPicPr>
          <p:cNvPr id="13" name="Picture 12">
            <a:extLst>
              <a:ext uri="{FF2B5EF4-FFF2-40B4-BE49-F238E27FC236}">
                <a16:creationId xmlns:a16="http://schemas.microsoft.com/office/drawing/2014/main" id="{62078596-E502-8D3A-1BFC-44E7DB8BF07F}"/>
              </a:ext>
            </a:extLst>
          </p:cNvPr>
          <p:cNvPicPr>
            <a:picLocks noChangeAspect="1"/>
          </p:cNvPicPr>
          <p:nvPr/>
        </p:nvPicPr>
        <p:blipFill>
          <a:blip r:embed="rId3"/>
          <a:stretch>
            <a:fillRect/>
          </a:stretch>
        </p:blipFill>
        <p:spPr>
          <a:xfrm>
            <a:off x="6596747" y="1981200"/>
            <a:ext cx="2242452" cy="2647950"/>
          </a:xfrm>
          <a:prstGeom prst="rect">
            <a:avLst/>
          </a:prstGeom>
        </p:spPr>
      </p:pic>
    </p:spTree>
    <p:extLst>
      <p:ext uri="{BB962C8B-B14F-4D97-AF65-F5344CB8AC3E}">
        <p14:creationId xmlns:p14="http://schemas.microsoft.com/office/powerpoint/2010/main" val="638762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146748</TotalTime>
  <Words>2599</Words>
  <Application>Microsoft Macintosh PowerPoint</Application>
  <PresentationFormat>On-screen Show (16:9)</PresentationFormat>
  <Paragraphs>255</Paragraphs>
  <Slides>37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Museo For Dell</vt:lpstr>
      <vt:lpstr>Wingdings</vt:lpstr>
      <vt:lpstr>Office Theme</vt:lpstr>
      <vt:lpstr>PowerPoint Presentation</vt:lpstr>
      <vt:lpstr>PowerPoint Presentation</vt:lpstr>
      <vt:lpstr>Contents</vt:lpstr>
      <vt:lpstr>PowerPoint Presentation</vt:lpstr>
      <vt:lpstr>Penetration Attacks</vt:lpstr>
      <vt:lpstr>Example AWS WAF</vt:lpstr>
      <vt:lpstr>Login and Identity Provider</vt:lpstr>
      <vt:lpstr>Reminder</vt:lpstr>
      <vt:lpstr>Bootstrapping Credentials</vt:lpstr>
      <vt:lpstr>Computer Models</vt:lpstr>
      <vt:lpstr>API Gateway versus Composition</vt:lpstr>
      <vt:lpstr>PowerPoint Presentation</vt:lpstr>
      <vt:lpstr>Multitenant Applications</vt:lpstr>
      <vt:lpstr>PowerPoint Presentation</vt:lpstr>
      <vt:lpstr>Initial Final Project Checklist</vt:lpstr>
      <vt:lpstr>Initial Final Project Checklist</vt:lpstr>
      <vt:lpstr>PowerPoint Presentation</vt:lpstr>
      <vt:lpstr>PowerPoint Presentation</vt:lpstr>
      <vt:lpstr>Composition Concepts and Reminder</vt:lpstr>
      <vt:lpstr>One Approach</vt:lpstr>
      <vt:lpstr>PowerPoint Presentation</vt:lpstr>
      <vt:lpstr>CQRS and GraphQL</vt:lpstr>
      <vt:lpstr>CQRS</vt:lpstr>
      <vt:lpstr>REST vs GraphQL in a Nutshell</vt:lpstr>
      <vt:lpstr>GraphQL Concepte</vt:lpstr>
      <vt:lpstr>GraphQL</vt:lpstr>
      <vt:lpstr>PowerPoint Presentation</vt:lpstr>
      <vt:lpstr>Concepts</vt:lpstr>
      <vt:lpstr>Choreography</vt:lpstr>
      <vt:lpstr>Conceptual Approach</vt:lpstr>
      <vt:lpstr>Google Pub Sub</vt:lpstr>
      <vt:lpstr>Service Orchestration and Saga</vt:lpstr>
      <vt:lpstr>Orchestration</vt:lpstr>
      <vt:lpstr>Summary</vt:lpstr>
      <vt:lpstr>PowerPoint Presentation</vt:lpstr>
      <vt:lpstr>Some Terminology (From Wikipedia)</vt:lpstr>
      <vt:lpstr>GitHub Actions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671</cp:revision>
  <cp:lastPrinted>2018-11-15T21:01:50Z</cp:lastPrinted>
  <dcterms:created xsi:type="dcterms:W3CDTF">2010-04-12T23:12:02Z</dcterms:created>
  <dcterms:modified xsi:type="dcterms:W3CDTF">2024-11-21T21:05:38Z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